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5"/>
    <p:sldMasterId id="2147483751" r:id="rId6"/>
    <p:sldMasterId id="2147483675" r:id="rId7"/>
  </p:sldMasterIdLst>
  <p:notesMasterIdLst>
    <p:notesMasterId r:id="rId31"/>
  </p:notesMasterIdLst>
  <p:handoutMasterIdLst>
    <p:handoutMasterId r:id="rId32"/>
  </p:handoutMasterIdLst>
  <p:sldIdLst>
    <p:sldId id="625" r:id="rId8"/>
    <p:sldId id="626" r:id="rId9"/>
    <p:sldId id="627" r:id="rId10"/>
    <p:sldId id="599" r:id="rId11"/>
    <p:sldId id="617" r:id="rId12"/>
    <p:sldId id="587" r:id="rId13"/>
    <p:sldId id="640" r:id="rId14"/>
    <p:sldId id="632" r:id="rId15"/>
    <p:sldId id="633" r:id="rId16"/>
    <p:sldId id="634" r:id="rId17"/>
    <p:sldId id="636" r:id="rId18"/>
    <p:sldId id="259" r:id="rId19"/>
    <p:sldId id="639" r:id="rId20"/>
    <p:sldId id="581" r:id="rId21"/>
    <p:sldId id="596" r:id="rId22"/>
    <p:sldId id="597" r:id="rId23"/>
    <p:sldId id="577" r:id="rId24"/>
    <p:sldId id="630" r:id="rId25"/>
    <p:sldId id="588" r:id="rId26"/>
    <p:sldId id="589" r:id="rId27"/>
    <p:sldId id="642" r:id="rId28"/>
    <p:sldId id="641" r:id="rId29"/>
    <p:sldId id="62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2FF0"/>
    <a:srgbClr val="EDFAFF"/>
    <a:srgbClr val="CFCED4"/>
    <a:srgbClr val="C4C3CB"/>
    <a:srgbClr val="B8B7C1"/>
    <a:srgbClr val="BCC3BB"/>
    <a:srgbClr val="9487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5" autoAdjust="0"/>
    <p:restoredTop sz="86388" autoAdjust="0"/>
  </p:normalViewPr>
  <p:slideViewPr>
    <p:cSldViewPr showGuides="1">
      <p:cViewPr varScale="1">
        <p:scale>
          <a:sx n="78" d="100"/>
          <a:sy n="78" d="100"/>
        </p:scale>
        <p:origin x="1517" y="3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102" d="100"/>
          <a:sy n="102" d="100"/>
        </p:scale>
        <p:origin x="-38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D7E2CF-2029-4BE7-BF66-9A4FCBE27910}" type="datetimeFigureOut">
              <a:rPr lang="en-US"/>
              <a:pPr>
                <a:defRPr/>
              </a:pPr>
              <a:t>4/19/2025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49A807A-0A76-4B63-9D32-AC1C9EF053D5}" type="slidenum">
              <a:rPr lang="en-US"/>
              <a:pPr>
                <a:defRPr/>
              </a:pPr>
              <a:t>‹#›</a:t>
            </a:fld>
            <a:endParaRPr lang="en-US" dirty="0"/>
          </a:p>
        </p:txBody>
      </p:sp>
    </p:spTree>
    <p:extLst>
      <p:ext uri="{BB962C8B-B14F-4D97-AF65-F5344CB8AC3E}">
        <p14:creationId xmlns:p14="http://schemas.microsoft.com/office/powerpoint/2010/main" val="184805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4A4C86F-5A5E-4970-AB4E-2BE1A961FD00}" type="datetimeFigureOut">
              <a:rPr lang="en-US"/>
              <a:pPr>
                <a:defRPr/>
              </a:pPr>
              <a:t>4/19/2025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CFBAD03-3E22-4687-8B55-934889EBDA4F}" type="slidenum">
              <a:rPr lang="en-US"/>
              <a:pPr>
                <a:defRPr/>
              </a:pPr>
              <a:t>‹#›</a:t>
            </a:fld>
            <a:endParaRPr lang="en-US" dirty="0"/>
          </a:p>
        </p:txBody>
      </p:sp>
    </p:spTree>
    <p:extLst>
      <p:ext uri="{BB962C8B-B14F-4D97-AF65-F5344CB8AC3E}">
        <p14:creationId xmlns:p14="http://schemas.microsoft.com/office/powerpoint/2010/main" val="22883132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a:t>
            </a:fld>
            <a:endParaRPr lang="en-US" altLang="en-US">
              <a:latin typeface="Calibri" pitchFamily="34" charset="0"/>
            </a:endParaRPr>
          </a:p>
        </p:txBody>
      </p:sp>
    </p:spTree>
    <p:extLst>
      <p:ext uri="{BB962C8B-B14F-4D97-AF65-F5344CB8AC3E}">
        <p14:creationId xmlns:p14="http://schemas.microsoft.com/office/powerpoint/2010/main" val="377582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10</a:t>
            </a:fld>
            <a:endParaRPr lang="en-US" altLang="en-US" dirty="0">
              <a:latin typeface="Calibri" pitchFamily="34" charset="0"/>
            </a:endParaRPr>
          </a:p>
        </p:txBody>
      </p:sp>
    </p:spTree>
    <p:extLst>
      <p:ext uri="{BB962C8B-B14F-4D97-AF65-F5344CB8AC3E}">
        <p14:creationId xmlns:p14="http://schemas.microsoft.com/office/powerpoint/2010/main" val="375686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11</a:t>
            </a:fld>
            <a:endParaRPr lang="en-US" altLang="en-US">
              <a:latin typeface="Calibri" pitchFamily="34" charset="0"/>
            </a:endParaRPr>
          </a:p>
        </p:txBody>
      </p:sp>
    </p:spTree>
    <p:extLst>
      <p:ext uri="{BB962C8B-B14F-4D97-AF65-F5344CB8AC3E}">
        <p14:creationId xmlns:p14="http://schemas.microsoft.com/office/powerpoint/2010/main" val="155813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71D3EE2-3FAD-41D7-BAAF-06A93E1351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0F4130-9C0C-405E-9CBF-6CA470171C29}" type="slidenum">
              <a:rPr lang="en-US" altLang="en-US" sz="1200" smtClean="0"/>
              <a:pPr/>
              <a:t>12</a:t>
            </a:fld>
            <a:endParaRPr lang="en-US" altLang="en-US" sz="1200"/>
          </a:p>
        </p:txBody>
      </p:sp>
      <p:sp>
        <p:nvSpPr>
          <p:cNvPr id="9219" name="Rectangle 2">
            <a:extLst>
              <a:ext uri="{FF2B5EF4-FFF2-40B4-BE49-F238E27FC236}">
                <a16:creationId xmlns:a16="http://schemas.microsoft.com/office/drawing/2014/main" id="{4963323C-C04A-5385-B80F-0EFE41046C04}"/>
              </a:ext>
            </a:extLst>
          </p:cNvPr>
          <p:cNvSpPr>
            <a:spLocks noGrp="1" noRot="1" noChangeAspect="1" noChangeArrowheads="1" noTextEdit="1"/>
          </p:cNvSpPr>
          <p:nvPr>
            <p:ph type="sldImg"/>
          </p:nvPr>
        </p:nvSpPr>
        <p:spPr>
          <a:solidFill>
            <a:srgbClr val="FFFFFF"/>
          </a:solidFill>
          <a:ln/>
        </p:spPr>
      </p:sp>
      <p:sp>
        <p:nvSpPr>
          <p:cNvPr id="9220" name="Rectangle 3">
            <a:extLst>
              <a:ext uri="{FF2B5EF4-FFF2-40B4-BE49-F238E27FC236}">
                <a16:creationId xmlns:a16="http://schemas.microsoft.com/office/drawing/2014/main" id="{0214CE43-A31B-AD40-A1E1-D919237D195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nl-NL"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13</a:t>
            </a:fld>
            <a:endParaRPr lang="en-US" altLang="en-US">
              <a:latin typeface="Calibri" pitchFamily="34" charset="0"/>
            </a:endParaRPr>
          </a:p>
        </p:txBody>
      </p:sp>
    </p:spTree>
    <p:extLst>
      <p:ext uri="{BB962C8B-B14F-4D97-AF65-F5344CB8AC3E}">
        <p14:creationId xmlns:p14="http://schemas.microsoft.com/office/powerpoint/2010/main" val="3791134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14</a:t>
            </a:fld>
            <a:endParaRPr lang="en-US" altLang="en-US">
              <a:latin typeface="Calibri" pitchFamily="34" charset="0"/>
            </a:endParaRPr>
          </a:p>
        </p:txBody>
      </p:sp>
    </p:spTree>
    <p:extLst>
      <p:ext uri="{BB962C8B-B14F-4D97-AF65-F5344CB8AC3E}">
        <p14:creationId xmlns:p14="http://schemas.microsoft.com/office/powerpoint/2010/main" val="1287986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15</a:t>
            </a:fld>
            <a:endParaRPr lang="en-US" altLang="en-US">
              <a:latin typeface="Calibri" pitchFamily="34" charset="0"/>
            </a:endParaRPr>
          </a:p>
        </p:txBody>
      </p:sp>
    </p:spTree>
    <p:extLst>
      <p:ext uri="{BB962C8B-B14F-4D97-AF65-F5344CB8AC3E}">
        <p14:creationId xmlns:p14="http://schemas.microsoft.com/office/powerpoint/2010/main" val="362958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16</a:t>
            </a:fld>
            <a:endParaRPr lang="en-US" altLang="en-US">
              <a:latin typeface="Calibri" pitchFamily="34" charset="0"/>
            </a:endParaRPr>
          </a:p>
        </p:txBody>
      </p:sp>
    </p:spTree>
    <p:extLst>
      <p:ext uri="{BB962C8B-B14F-4D97-AF65-F5344CB8AC3E}">
        <p14:creationId xmlns:p14="http://schemas.microsoft.com/office/powerpoint/2010/main" val="91032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17</a:t>
            </a:fld>
            <a:endParaRPr lang="en-US" altLang="en-US">
              <a:latin typeface="Calibri" pitchFamily="34" charset="0"/>
            </a:endParaRPr>
          </a:p>
        </p:txBody>
      </p:sp>
    </p:spTree>
    <p:extLst>
      <p:ext uri="{BB962C8B-B14F-4D97-AF65-F5344CB8AC3E}">
        <p14:creationId xmlns:p14="http://schemas.microsoft.com/office/powerpoint/2010/main" val="107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18</a:t>
            </a:fld>
            <a:endParaRPr lang="en-US" altLang="en-US">
              <a:latin typeface="Calibri" pitchFamily="34" charset="0"/>
            </a:endParaRPr>
          </a:p>
        </p:txBody>
      </p:sp>
    </p:spTree>
    <p:extLst>
      <p:ext uri="{BB962C8B-B14F-4D97-AF65-F5344CB8AC3E}">
        <p14:creationId xmlns:p14="http://schemas.microsoft.com/office/powerpoint/2010/main" val="3581961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19</a:t>
            </a:fld>
            <a:endParaRPr lang="en-US" altLang="en-US">
              <a:latin typeface="Calibri" pitchFamily="34" charset="0"/>
            </a:endParaRPr>
          </a:p>
        </p:txBody>
      </p:sp>
    </p:spTree>
    <p:extLst>
      <p:ext uri="{BB962C8B-B14F-4D97-AF65-F5344CB8AC3E}">
        <p14:creationId xmlns:p14="http://schemas.microsoft.com/office/powerpoint/2010/main" val="36520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2</a:t>
            </a:fld>
            <a:endParaRPr lang="en-US" altLang="en-US">
              <a:latin typeface="Calibri" pitchFamily="34" charset="0"/>
            </a:endParaRPr>
          </a:p>
        </p:txBody>
      </p:sp>
    </p:spTree>
    <p:extLst>
      <p:ext uri="{BB962C8B-B14F-4D97-AF65-F5344CB8AC3E}">
        <p14:creationId xmlns:p14="http://schemas.microsoft.com/office/powerpoint/2010/main" val="276112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20</a:t>
            </a:fld>
            <a:endParaRPr lang="en-US" altLang="en-US">
              <a:latin typeface="Calibri" pitchFamily="34" charset="0"/>
            </a:endParaRPr>
          </a:p>
        </p:txBody>
      </p:sp>
    </p:spTree>
    <p:extLst>
      <p:ext uri="{BB962C8B-B14F-4D97-AF65-F5344CB8AC3E}">
        <p14:creationId xmlns:p14="http://schemas.microsoft.com/office/powerpoint/2010/main" val="288122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21</a:t>
            </a:fld>
            <a:endParaRPr lang="en-US" altLang="en-US">
              <a:latin typeface="Calibri" pitchFamily="34" charset="0"/>
            </a:endParaRPr>
          </a:p>
        </p:txBody>
      </p:sp>
    </p:spTree>
    <p:extLst>
      <p:ext uri="{BB962C8B-B14F-4D97-AF65-F5344CB8AC3E}">
        <p14:creationId xmlns:p14="http://schemas.microsoft.com/office/powerpoint/2010/main" val="3602131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22</a:t>
            </a:fld>
            <a:endParaRPr lang="en-US" altLang="en-US" dirty="0">
              <a:latin typeface="Calibri" pitchFamily="34" charset="0"/>
            </a:endParaRPr>
          </a:p>
        </p:txBody>
      </p:sp>
    </p:spTree>
    <p:extLst>
      <p:ext uri="{BB962C8B-B14F-4D97-AF65-F5344CB8AC3E}">
        <p14:creationId xmlns:p14="http://schemas.microsoft.com/office/powerpoint/2010/main" val="3762720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23</a:t>
            </a:fld>
            <a:endParaRPr lang="en-US" altLang="en-US">
              <a:latin typeface="Calibri" pitchFamily="34" charset="0"/>
            </a:endParaRPr>
          </a:p>
        </p:txBody>
      </p:sp>
    </p:spTree>
    <p:extLst>
      <p:ext uri="{BB962C8B-B14F-4D97-AF65-F5344CB8AC3E}">
        <p14:creationId xmlns:p14="http://schemas.microsoft.com/office/powerpoint/2010/main" val="347695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3</a:t>
            </a:fld>
            <a:endParaRPr lang="en-US" altLang="en-US">
              <a:latin typeface="Calibri" pitchFamily="34" charset="0"/>
            </a:endParaRPr>
          </a:p>
        </p:txBody>
      </p:sp>
    </p:spTree>
    <p:extLst>
      <p:ext uri="{BB962C8B-B14F-4D97-AF65-F5344CB8AC3E}">
        <p14:creationId xmlns:p14="http://schemas.microsoft.com/office/powerpoint/2010/main" val="214653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4</a:t>
            </a:fld>
            <a:endParaRPr lang="en-US" altLang="en-US" dirty="0">
              <a:latin typeface="Calibri" pitchFamily="34" charset="0"/>
            </a:endParaRPr>
          </a:p>
        </p:txBody>
      </p:sp>
    </p:spTree>
    <p:extLst>
      <p:ext uri="{BB962C8B-B14F-4D97-AF65-F5344CB8AC3E}">
        <p14:creationId xmlns:p14="http://schemas.microsoft.com/office/powerpoint/2010/main" val="290970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5</a:t>
            </a:fld>
            <a:endParaRPr lang="en-US" altLang="en-US" dirty="0">
              <a:latin typeface="Calibri" pitchFamily="34" charset="0"/>
            </a:endParaRPr>
          </a:p>
        </p:txBody>
      </p:sp>
    </p:spTree>
    <p:extLst>
      <p:ext uri="{BB962C8B-B14F-4D97-AF65-F5344CB8AC3E}">
        <p14:creationId xmlns:p14="http://schemas.microsoft.com/office/powerpoint/2010/main" val="133250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6</a:t>
            </a:fld>
            <a:endParaRPr lang="en-US" altLang="en-US" dirty="0">
              <a:latin typeface="Calibri" pitchFamily="34" charset="0"/>
            </a:endParaRPr>
          </a:p>
        </p:txBody>
      </p:sp>
    </p:spTree>
    <p:extLst>
      <p:ext uri="{BB962C8B-B14F-4D97-AF65-F5344CB8AC3E}">
        <p14:creationId xmlns:p14="http://schemas.microsoft.com/office/powerpoint/2010/main" val="3177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7</a:t>
            </a:fld>
            <a:endParaRPr lang="en-US" altLang="en-US" dirty="0">
              <a:latin typeface="Calibri" pitchFamily="34" charset="0"/>
            </a:endParaRPr>
          </a:p>
        </p:txBody>
      </p:sp>
    </p:spTree>
    <p:extLst>
      <p:ext uri="{BB962C8B-B14F-4D97-AF65-F5344CB8AC3E}">
        <p14:creationId xmlns:p14="http://schemas.microsoft.com/office/powerpoint/2010/main" val="304644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8</a:t>
            </a:fld>
            <a:endParaRPr lang="en-US" altLang="en-US" dirty="0">
              <a:latin typeface="Calibri" pitchFamily="34" charset="0"/>
            </a:endParaRPr>
          </a:p>
        </p:txBody>
      </p:sp>
    </p:spTree>
    <p:extLst>
      <p:ext uri="{BB962C8B-B14F-4D97-AF65-F5344CB8AC3E}">
        <p14:creationId xmlns:p14="http://schemas.microsoft.com/office/powerpoint/2010/main" val="382060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06EE0DD-EA2E-4E75-98B9-924A3314A9CA}" type="slidenum">
              <a:rPr lang="en-US" altLang="en-US">
                <a:latin typeface="Calibri" pitchFamily="34" charset="0"/>
              </a:rPr>
              <a:pPr fontAlgn="base">
                <a:spcBef>
                  <a:spcPct val="0"/>
                </a:spcBef>
                <a:spcAft>
                  <a:spcPct val="0"/>
                </a:spcAft>
              </a:pPr>
              <a:t>9</a:t>
            </a:fld>
            <a:endParaRPr lang="en-US" altLang="en-US" dirty="0">
              <a:latin typeface="Calibri" pitchFamily="34" charset="0"/>
            </a:endParaRPr>
          </a:p>
        </p:txBody>
      </p:sp>
    </p:spTree>
    <p:extLst>
      <p:ext uri="{BB962C8B-B14F-4D97-AF65-F5344CB8AC3E}">
        <p14:creationId xmlns:p14="http://schemas.microsoft.com/office/powerpoint/2010/main" val="3114130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 Col Body">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39D3A031-80F2-400A-9544-2E3DD7C6EF09}"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0530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 Image,1 Col">
    <p:spTree>
      <p:nvGrpSpPr>
        <p:cNvPr id="1" name=""/>
        <p:cNvGrpSpPr/>
        <p:nvPr/>
      </p:nvGrpSpPr>
      <p:grpSpPr>
        <a:xfrm>
          <a:off x="0" y="0"/>
          <a:ext cx="0" cy="0"/>
          <a:chOff x="0" y="0"/>
          <a:chExt cx="0" cy="0"/>
        </a:xfrm>
      </p:grpSpPr>
      <p:sp>
        <p:nvSpPr>
          <p:cNvPr id="6" name="Right Arrow 5">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57600" y="228600"/>
            <a:ext cx="5029200" cy="838200"/>
          </a:xfrm>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1"/>
          </p:nvPr>
        </p:nvSpPr>
        <p:spPr>
          <a:xfrm>
            <a:off x="0" y="0"/>
            <a:ext cx="3429000" cy="3337560"/>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5" name="Picture Placeholder 4"/>
          <p:cNvSpPr>
            <a:spLocks noGrp="1"/>
          </p:cNvSpPr>
          <p:nvPr>
            <p:ph type="pic" sz="quarter" idx="10"/>
          </p:nvPr>
        </p:nvSpPr>
        <p:spPr>
          <a:xfrm>
            <a:off x="0" y="3337560"/>
            <a:ext cx="3429000" cy="3300984"/>
          </a:xfrm>
          <a:solidFill>
            <a:schemeClr val="bg1"/>
          </a:solidFill>
        </p:spPr>
        <p:txBody>
          <a:bodyPr rtlCol="0" anchor="ctr">
            <a:noAutofit/>
          </a:bodyPr>
          <a:lstStyle>
            <a:lvl1pPr algn="ctr">
              <a:defRPr sz="1400"/>
            </a:lvl1pPr>
          </a:lstStyle>
          <a:p>
            <a:pPr lvl="0"/>
            <a:r>
              <a:rPr lang="en-US" noProof="0" dirty="0"/>
              <a:t>Click icon to add picture</a:t>
            </a:r>
          </a:p>
        </p:txBody>
      </p:sp>
    </p:spTree>
    <p:extLst>
      <p:ext uri="{BB962C8B-B14F-4D97-AF65-F5344CB8AC3E}">
        <p14:creationId xmlns:p14="http://schemas.microsoft.com/office/powerpoint/2010/main" val="36216583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Image,1 Col, Callout">
    <p:spTree>
      <p:nvGrpSpPr>
        <p:cNvPr id="1" name=""/>
        <p:cNvGrpSpPr/>
        <p:nvPr/>
      </p:nvGrpSpPr>
      <p:grpSpPr>
        <a:xfrm>
          <a:off x="0" y="0"/>
          <a:ext cx="0" cy="0"/>
          <a:chOff x="0" y="0"/>
          <a:chExt cx="0" cy="0"/>
        </a:xfrm>
      </p:grpSpPr>
      <p:sp>
        <p:nvSpPr>
          <p:cNvPr id="6" name="Right Arrow 5">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57600" y="228600"/>
            <a:ext cx="5029200" cy="838200"/>
          </a:xfrm>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1"/>
          </p:nvPr>
        </p:nvSpPr>
        <p:spPr>
          <a:xfrm>
            <a:off x="0" y="0"/>
            <a:ext cx="3429000" cy="5334000"/>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13" name="Text Placeholder 5"/>
          <p:cNvSpPr>
            <a:spLocks noGrp="1"/>
          </p:cNvSpPr>
          <p:nvPr>
            <p:ph type="body" sz="quarter" idx="12"/>
          </p:nvPr>
        </p:nvSpPr>
        <p:spPr>
          <a:xfrm>
            <a:off x="0" y="5334000"/>
            <a:ext cx="3429000" cy="1304544"/>
          </a:xfrm>
          <a:solidFill>
            <a:schemeClr val="bg2">
              <a:lumMod val="40000"/>
              <a:lumOff val="60000"/>
            </a:schemeClr>
          </a:solidFill>
        </p:spPr>
        <p:txBody>
          <a:bodyPr lIns="274320" rIns="45720" anchor="ctr"/>
          <a:lstStyle>
            <a:lvl1pPr>
              <a:lnSpc>
                <a:spcPts val="2000"/>
              </a:lnSpc>
              <a:defRPr sz="1400" b="0">
                <a:solidFill>
                  <a:schemeClr val="bg2">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38932261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ircle Images, 1 Col">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1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0D2AF795-6416-4258-ABB1-BCCC17ACF141}"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9267969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 Circle Images, 1 Co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2399046F-DEE8-428E-90EA-04FC7839151C}"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18"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sp>
        <p:nvSpPr>
          <p:cNvPr id="19"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Tree>
    <p:extLst>
      <p:ext uri="{BB962C8B-B14F-4D97-AF65-F5344CB8AC3E}">
        <p14:creationId xmlns:p14="http://schemas.microsoft.com/office/powerpoint/2010/main" val="33964679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ircle Image, 1 Col">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F5054CCF-6453-4BC8-9CB9-18772DA63748}"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8448"/>
            <a:ext cx="411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11" name="Text Placeholder 8"/>
          <p:cNvSpPr>
            <a:spLocks noGrp="1"/>
          </p:cNvSpPr>
          <p:nvPr>
            <p:ph type="body" sz="quarter" idx="17"/>
          </p:nvPr>
        </p:nvSpPr>
        <p:spPr>
          <a:xfrm>
            <a:off x="4724400" y="5181600"/>
            <a:ext cx="3657600" cy="609600"/>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39987226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 Circle Images ">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Arrow 10">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12"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44D88FD8-4783-4472-865B-7E93AFE0EA41}"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Picture Placeholder 4"/>
          <p:cNvSpPr>
            <a:spLocks noGrp="1"/>
          </p:cNvSpPr>
          <p:nvPr>
            <p:ph type="pic" sz="quarter" idx="10"/>
          </p:nvPr>
        </p:nvSpPr>
        <p:spPr>
          <a:xfrm>
            <a:off x="6194308"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pPr lvl="0"/>
            <a:endParaRPr lang="en-US" noProof="0" dirty="0"/>
          </a:p>
        </p:txBody>
      </p:sp>
      <p:sp>
        <p:nvSpPr>
          <p:cNvPr id="27" name="Picture Placeholder 4"/>
          <p:cNvSpPr>
            <a:spLocks noGrp="1"/>
          </p:cNvSpPr>
          <p:nvPr>
            <p:ph type="pic" sz="quarter" idx="11"/>
          </p:nvPr>
        </p:nvSpPr>
        <p:spPr>
          <a:xfrm>
            <a:off x="3371850"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pPr lvl="0"/>
            <a:endParaRPr lang="en-US" noProof="0" dirty="0"/>
          </a:p>
        </p:txBody>
      </p:sp>
      <p:sp>
        <p:nvSpPr>
          <p:cNvPr id="9" name="Text Placeholder 8"/>
          <p:cNvSpPr>
            <a:spLocks noGrp="1"/>
          </p:cNvSpPr>
          <p:nvPr>
            <p:ph type="body" sz="quarter" idx="13"/>
          </p:nvPr>
        </p:nvSpPr>
        <p:spPr>
          <a:xfrm>
            <a:off x="3353979" y="5095565"/>
            <a:ext cx="2438400" cy="609600"/>
          </a:xfrm>
        </p:spPr>
        <p:txBody>
          <a:bodyPr/>
          <a:lstStyle>
            <a:lvl1pPr algn="ctr">
              <a:lnSpc>
                <a:spcPct val="100000"/>
              </a:lnSpc>
              <a:defRPr sz="1400" b="0">
                <a:solidFill>
                  <a:schemeClr val="accent1"/>
                </a:solidFill>
              </a:defRPr>
            </a:lvl1pPr>
          </a:lstStyle>
          <a:p>
            <a:pPr lvl="0"/>
            <a:endParaRPr lang="en-US" dirty="0"/>
          </a:p>
        </p:txBody>
      </p:sp>
      <p:sp>
        <p:nvSpPr>
          <p:cNvPr id="32" name="Text Placeholder 8"/>
          <p:cNvSpPr>
            <a:spLocks noGrp="1"/>
          </p:cNvSpPr>
          <p:nvPr>
            <p:ph type="body" sz="quarter" idx="15"/>
          </p:nvPr>
        </p:nvSpPr>
        <p:spPr>
          <a:xfrm>
            <a:off x="6172200" y="5095565"/>
            <a:ext cx="2438400" cy="609600"/>
          </a:xfrm>
        </p:spPr>
        <p:txBody>
          <a:bodyPr/>
          <a:lstStyle>
            <a:lvl1pPr algn="ctr">
              <a:lnSpc>
                <a:spcPct val="100000"/>
              </a:lnSpc>
              <a:defRPr sz="1400" b="0">
                <a:solidFill>
                  <a:schemeClr val="accent1"/>
                </a:solidFill>
              </a:defRPr>
            </a:lvl1pPr>
          </a:lstStyle>
          <a:p>
            <a:pPr lvl="0"/>
            <a:endParaRPr lang="en-US" dirty="0"/>
          </a:p>
        </p:txBody>
      </p:sp>
      <p:sp>
        <p:nvSpPr>
          <p:cNvPr id="33" name="Picture Placeholder 4"/>
          <p:cNvSpPr>
            <a:spLocks noGrp="1"/>
          </p:cNvSpPr>
          <p:nvPr>
            <p:ph type="pic" sz="quarter" idx="16"/>
          </p:nvPr>
        </p:nvSpPr>
        <p:spPr>
          <a:xfrm>
            <a:off x="563082"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pPr lvl="0"/>
            <a:endParaRPr lang="en-US" noProof="0" dirty="0"/>
          </a:p>
        </p:txBody>
      </p:sp>
      <p:sp>
        <p:nvSpPr>
          <p:cNvPr id="34" name="Text Placeholder 8"/>
          <p:cNvSpPr>
            <a:spLocks noGrp="1"/>
          </p:cNvSpPr>
          <p:nvPr>
            <p:ph type="body" sz="quarter" idx="17"/>
          </p:nvPr>
        </p:nvSpPr>
        <p:spPr>
          <a:xfrm>
            <a:off x="539496" y="5095565"/>
            <a:ext cx="2438400" cy="609600"/>
          </a:xfrm>
        </p:spPr>
        <p:txBody>
          <a:bodyPr/>
          <a:lstStyle>
            <a:lvl1pPr algn="ctr">
              <a:lnSpc>
                <a:spcPct val="100000"/>
              </a:lnSpc>
              <a:defRPr sz="1400" b="0">
                <a:solidFill>
                  <a:schemeClr val="accent1"/>
                </a:solidFill>
              </a:defRPr>
            </a:lvl1pPr>
          </a:lstStyle>
          <a:p>
            <a:pPr lvl="0"/>
            <a:endParaRPr lang="en-US" dirty="0"/>
          </a:p>
        </p:txBody>
      </p:sp>
    </p:spTree>
    <p:extLst>
      <p:ext uri="{BB962C8B-B14F-4D97-AF65-F5344CB8AC3E}">
        <p14:creationId xmlns:p14="http://schemas.microsoft.com/office/powerpoint/2010/main" val="7708870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 Circle Images ">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14">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1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userDrawn="1"/>
        </p:nvSpPr>
        <p:spPr>
          <a:xfrm>
            <a:off x="576072" y="6293078"/>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CE02BBF5-B38E-46CE-8FD2-E7F622EDD920}"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34" name="Text Placeholder 8"/>
          <p:cNvSpPr>
            <a:spLocks noGrp="1"/>
          </p:cNvSpPr>
          <p:nvPr>
            <p:ph type="body" sz="quarter" idx="17"/>
          </p:nvPr>
        </p:nvSpPr>
        <p:spPr>
          <a:xfrm>
            <a:off x="3543300" y="32004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14" name="Picture Placeholder 4"/>
          <p:cNvSpPr>
            <a:spLocks noGrp="1"/>
          </p:cNvSpPr>
          <p:nvPr>
            <p:ph type="pic" sz="quarter" idx="18"/>
          </p:nvPr>
        </p:nvSpPr>
        <p:spPr>
          <a:xfrm>
            <a:off x="3695700" y="13716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pPr lvl="0"/>
            <a:endParaRPr lang="en-US" noProof="0" dirty="0"/>
          </a:p>
        </p:txBody>
      </p:sp>
      <p:sp>
        <p:nvSpPr>
          <p:cNvPr id="21" name="Text Placeholder 8"/>
          <p:cNvSpPr>
            <a:spLocks noGrp="1"/>
          </p:cNvSpPr>
          <p:nvPr>
            <p:ph type="body" sz="quarter" idx="19"/>
          </p:nvPr>
        </p:nvSpPr>
        <p:spPr>
          <a:xfrm>
            <a:off x="5943600" y="32004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22" name="Picture Placeholder 4"/>
          <p:cNvSpPr>
            <a:spLocks noGrp="1"/>
          </p:cNvSpPr>
          <p:nvPr>
            <p:ph type="pic" sz="quarter" idx="20"/>
          </p:nvPr>
        </p:nvSpPr>
        <p:spPr>
          <a:xfrm>
            <a:off x="6096000" y="13716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pPr lvl="0"/>
            <a:endParaRPr lang="en-US" noProof="0" dirty="0"/>
          </a:p>
        </p:txBody>
      </p:sp>
      <p:sp>
        <p:nvSpPr>
          <p:cNvPr id="23" name="Text Placeholder 8"/>
          <p:cNvSpPr>
            <a:spLocks noGrp="1"/>
          </p:cNvSpPr>
          <p:nvPr>
            <p:ph type="body" sz="quarter" idx="21"/>
          </p:nvPr>
        </p:nvSpPr>
        <p:spPr>
          <a:xfrm>
            <a:off x="1143000" y="32004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24" name="Picture Placeholder 4"/>
          <p:cNvSpPr>
            <a:spLocks noGrp="1"/>
          </p:cNvSpPr>
          <p:nvPr>
            <p:ph type="pic" sz="quarter" idx="22"/>
          </p:nvPr>
        </p:nvSpPr>
        <p:spPr>
          <a:xfrm>
            <a:off x="1295400" y="13716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pPr lvl="0"/>
            <a:endParaRPr lang="en-US" noProof="0" dirty="0"/>
          </a:p>
        </p:txBody>
      </p:sp>
      <p:sp>
        <p:nvSpPr>
          <p:cNvPr id="25" name="Text Placeholder 8"/>
          <p:cNvSpPr>
            <a:spLocks noGrp="1"/>
          </p:cNvSpPr>
          <p:nvPr>
            <p:ph type="body" sz="quarter" idx="23"/>
          </p:nvPr>
        </p:nvSpPr>
        <p:spPr>
          <a:xfrm>
            <a:off x="2286000" y="57912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28" name="Picture Placeholder 4"/>
          <p:cNvSpPr>
            <a:spLocks noGrp="1"/>
          </p:cNvSpPr>
          <p:nvPr>
            <p:ph type="pic" sz="quarter" idx="24"/>
          </p:nvPr>
        </p:nvSpPr>
        <p:spPr>
          <a:xfrm>
            <a:off x="2438400" y="39624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pPr lvl="0"/>
            <a:endParaRPr lang="en-US" noProof="0" dirty="0"/>
          </a:p>
        </p:txBody>
      </p:sp>
      <p:sp>
        <p:nvSpPr>
          <p:cNvPr id="29" name="Text Placeholder 8"/>
          <p:cNvSpPr>
            <a:spLocks noGrp="1"/>
          </p:cNvSpPr>
          <p:nvPr>
            <p:ph type="body" sz="quarter" idx="25"/>
          </p:nvPr>
        </p:nvSpPr>
        <p:spPr>
          <a:xfrm>
            <a:off x="4686300" y="5791200"/>
            <a:ext cx="2057401" cy="609600"/>
          </a:xfrm>
        </p:spPr>
        <p:txBody>
          <a:bodyPr/>
          <a:lstStyle>
            <a:lvl1pPr algn="ctr">
              <a:lnSpc>
                <a:spcPct val="100000"/>
              </a:lnSpc>
              <a:defRPr sz="1400" b="0">
                <a:solidFill>
                  <a:schemeClr val="accent1"/>
                </a:solidFill>
              </a:defRPr>
            </a:lvl1pPr>
          </a:lstStyle>
          <a:p>
            <a:pPr lvl="0"/>
            <a:endParaRPr lang="en-US" dirty="0"/>
          </a:p>
        </p:txBody>
      </p:sp>
      <p:sp>
        <p:nvSpPr>
          <p:cNvPr id="30" name="Picture Placeholder 4"/>
          <p:cNvSpPr>
            <a:spLocks noGrp="1"/>
          </p:cNvSpPr>
          <p:nvPr>
            <p:ph type="pic" sz="quarter" idx="26"/>
          </p:nvPr>
        </p:nvSpPr>
        <p:spPr>
          <a:xfrm>
            <a:off x="4838700" y="3962400"/>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pPr lvl="0"/>
            <a:endParaRPr lang="en-US" noProof="0" dirty="0"/>
          </a:p>
        </p:txBody>
      </p:sp>
    </p:spTree>
    <p:extLst>
      <p:ext uri="{BB962C8B-B14F-4D97-AF65-F5344CB8AC3E}">
        <p14:creationId xmlns:p14="http://schemas.microsoft.com/office/powerpoint/2010/main" val="231471225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Row Comparison">
    <p:spTree>
      <p:nvGrpSpPr>
        <p:cNvPr id="1" name=""/>
        <p:cNvGrpSpPr/>
        <p:nvPr/>
      </p:nvGrpSpPr>
      <p:grpSpPr>
        <a:xfrm>
          <a:off x="0" y="0"/>
          <a:ext cx="0" cy="0"/>
          <a:chOff x="0" y="0"/>
          <a:chExt cx="0" cy="0"/>
        </a:xfrm>
      </p:grpSpPr>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Arrow 12">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1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726DF599-77D6-4C8E-B7C2-18F6D1CE97BE}"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27" name="Content Placeholder 7"/>
          <p:cNvSpPr>
            <a:spLocks noGrp="1"/>
          </p:cNvSpPr>
          <p:nvPr>
            <p:ph sz="quarter" idx="31"/>
          </p:nvPr>
        </p:nvSpPr>
        <p:spPr>
          <a:xfrm>
            <a:off x="2590800" y="2983966"/>
            <a:ext cx="3877056" cy="1447800"/>
          </a:xfrm>
          <a:solidFill>
            <a:schemeClr val="accent1">
              <a:lumMod val="20000"/>
              <a:lumOff val="80000"/>
            </a:schemeClr>
          </a:solidFill>
        </p:spPr>
        <p:txBody>
          <a:bodyPr lIns="182880" tIns="91440" bIns="91440" anchor="ctr"/>
          <a:lstStyle>
            <a:lvl1pPr>
              <a:lnSpc>
                <a:spcPts val="1900"/>
              </a:lnSpc>
              <a:defRPr sz="1400" b="0">
                <a:solidFill>
                  <a:schemeClr val="tx1"/>
                </a:solidFill>
              </a:defRPr>
            </a:lvl1pPr>
          </a:lstStyle>
          <a:p>
            <a:endParaRPr lang="en-US" dirty="0"/>
          </a:p>
        </p:txBody>
      </p:sp>
      <p:sp>
        <p:nvSpPr>
          <p:cNvPr id="28" name="Content Placeholder 10"/>
          <p:cNvSpPr>
            <a:spLocks noGrp="1"/>
          </p:cNvSpPr>
          <p:nvPr>
            <p:ph sz="quarter" idx="32"/>
          </p:nvPr>
        </p:nvSpPr>
        <p:spPr>
          <a:xfrm>
            <a:off x="576072" y="2983966"/>
            <a:ext cx="2014728" cy="1447800"/>
          </a:xfrm>
          <a:solidFill>
            <a:schemeClr val="accent1"/>
          </a:solidFill>
        </p:spPr>
        <p:txBody>
          <a:bodyPr lIns="182880" t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29" name="Picture Placeholder 3"/>
          <p:cNvSpPr>
            <a:spLocks noGrp="1"/>
          </p:cNvSpPr>
          <p:nvPr>
            <p:ph type="pic" sz="quarter" idx="33"/>
          </p:nvPr>
        </p:nvSpPr>
        <p:spPr>
          <a:xfrm>
            <a:off x="6464808" y="2983966"/>
            <a:ext cx="2103120" cy="1447800"/>
          </a:xfrm>
          <a:solidFill>
            <a:schemeClr val="bg1"/>
          </a:solidFill>
        </p:spPr>
        <p:txBody>
          <a:bodyPr lIns="137160" tIns="91440" rIns="457200" bIns="91440" anchor="ctr"/>
          <a:lstStyle>
            <a:lvl1pPr>
              <a:lnSpc>
                <a:spcPts val="1900"/>
              </a:lnSpc>
              <a:defRPr sz="1400" b="0"/>
            </a:lvl1pPr>
          </a:lstStyle>
          <a:p>
            <a:pPr lvl="0"/>
            <a:endParaRPr lang="en-US" noProof="0" dirty="0"/>
          </a:p>
        </p:txBody>
      </p:sp>
      <p:sp>
        <p:nvSpPr>
          <p:cNvPr id="30" name="Content Placeholder 7"/>
          <p:cNvSpPr>
            <a:spLocks noGrp="1"/>
          </p:cNvSpPr>
          <p:nvPr>
            <p:ph sz="quarter" idx="34"/>
          </p:nvPr>
        </p:nvSpPr>
        <p:spPr>
          <a:xfrm>
            <a:off x="2590800" y="4584166"/>
            <a:ext cx="3877056" cy="1447800"/>
          </a:xfrm>
          <a:solidFill>
            <a:schemeClr val="accent1">
              <a:lumMod val="20000"/>
              <a:lumOff val="80000"/>
            </a:schemeClr>
          </a:solidFill>
        </p:spPr>
        <p:txBody>
          <a:bodyPr lIns="182880" tIns="91440" bIns="91440" anchor="ctr"/>
          <a:lstStyle>
            <a:lvl1pPr>
              <a:lnSpc>
                <a:spcPts val="1900"/>
              </a:lnSpc>
              <a:defRPr sz="1400" b="0">
                <a:solidFill>
                  <a:schemeClr val="tx1"/>
                </a:solidFill>
              </a:defRPr>
            </a:lvl1pPr>
          </a:lstStyle>
          <a:p>
            <a:endParaRPr lang="en-US" dirty="0"/>
          </a:p>
        </p:txBody>
      </p:sp>
      <p:sp>
        <p:nvSpPr>
          <p:cNvPr id="31" name="Content Placeholder 10"/>
          <p:cNvSpPr>
            <a:spLocks noGrp="1"/>
          </p:cNvSpPr>
          <p:nvPr>
            <p:ph sz="quarter" idx="35"/>
          </p:nvPr>
        </p:nvSpPr>
        <p:spPr>
          <a:xfrm>
            <a:off x="576072" y="4584166"/>
            <a:ext cx="2014728" cy="1447800"/>
          </a:xfrm>
          <a:solidFill>
            <a:schemeClr val="accent1"/>
          </a:solidFill>
        </p:spPr>
        <p:txBody>
          <a:bodyPr lIns="182880" t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2" name="Picture Placeholder 3"/>
          <p:cNvSpPr>
            <a:spLocks noGrp="1"/>
          </p:cNvSpPr>
          <p:nvPr>
            <p:ph type="pic" sz="quarter" idx="36"/>
          </p:nvPr>
        </p:nvSpPr>
        <p:spPr>
          <a:xfrm>
            <a:off x="6464808" y="4584166"/>
            <a:ext cx="2103120" cy="1447800"/>
          </a:xfrm>
          <a:solidFill>
            <a:schemeClr val="bg1"/>
          </a:solidFill>
        </p:spPr>
        <p:txBody>
          <a:bodyPr lIns="137160" tIns="91440" rIns="457200" bIns="91440" anchor="ctr"/>
          <a:lstStyle>
            <a:lvl1pPr>
              <a:lnSpc>
                <a:spcPts val="1900"/>
              </a:lnSpc>
              <a:defRPr sz="1400" b="0"/>
            </a:lvl1pPr>
          </a:lstStyle>
          <a:p>
            <a:pPr lvl="0"/>
            <a:endParaRPr lang="en-US" noProof="0" dirty="0"/>
          </a:p>
        </p:txBody>
      </p:sp>
      <p:sp>
        <p:nvSpPr>
          <p:cNvPr id="33" name="Content Placeholder 7"/>
          <p:cNvSpPr>
            <a:spLocks noGrp="1"/>
          </p:cNvSpPr>
          <p:nvPr>
            <p:ph sz="quarter" idx="37"/>
          </p:nvPr>
        </p:nvSpPr>
        <p:spPr>
          <a:xfrm>
            <a:off x="2590800" y="1383766"/>
            <a:ext cx="3877056" cy="1447800"/>
          </a:xfrm>
          <a:solidFill>
            <a:schemeClr val="accent1">
              <a:lumMod val="20000"/>
              <a:lumOff val="80000"/>
            </a:schemeClr>
          </a:solidFill>
        </p:spPr>
        <p:txBody>
          <a:bodyPr lIns="182880" tIns="91440" bIns="91440" anchor="ctr"/>
          <a:lstStyle>
            <a:lvl1pPr>
              <a:lnSpc>
                <a:spcPts val="1900"/>
              </a:lnSpc>
              <a:defRPr sz="1400" b="0">
                <a:solidFill>
                  <a:schemeClr val="tx1"/>
                </a:solidFill>
              </a:defRPr>
            </a:lvl1pPr>
          </a:lstStyle>
          <a:p>
            <a:endParaRPr lang="en-US" dirty="0"/>
          </a:p>
        </p:txBody>
      </p:sp>
      <p:sp>
        <p:nvSpPr>
          <p:cNvPr id="34" name="Content Placeholder 10"/>
          <p:cNvSpPr>
            <a:spLocks noGrp="1"/>
          </p:cNvSpPr>
          <p:nvPr>
            <p:ph sz="quarter" idx="38"/>
          </p:nvPr>
        </p:nvSpPr>
        <p:spPr>
          <a:xfrm>
            <a:off x="576072" y="1383766"/>
            <a:ext cx="2014728" cy="1447800"/>
          </a:xfrm>
          <a:solidFill>
            <a:schemeClr val="accent1"/>
          </a:solidFill>
        </p:spPr>
        <p:txBody>
          <a:bodyPr lIns="182880" t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5" name="Picture Placeholder 3"/>
          <p:cNvSpPr>
            <a:spLocks noGrp="1"/>
          </p:cNvSpPr>
          <p:nvPr>
            <p:ph type="pic" sz="quarter" idx="39"/>
          </p:nvPr>
        </p:nvSpPr>
        <p:spPr>
          <a:xfrm>
            <a:off x="6464808" y="1383766"/>
            <a:ext cx="2103120" cy="1447800"/>
          </a:xfrm>
          <a:solidFill>
            <a:schemeClr val="bg1"/>
          </a:solidFill>
        </p:spPr>
        <p:txBody>
          <a:bodyPr lIns="137160" tIns="91440" rIns="457200" bIns="91440" anchor="ctr"/>
          <a:lstStyle>
            <a:lvl1pPr>
              <a:lnSpc>
                <a:spcPts val="1900"/>
              </a:lnSpc>
              <a:spcBef>
                <a:spcPts val="0"/>
              </a:spcBef>
              <a:spcAft>
                <a:spcPts val="0"/>
              </a:spcAft>
              <a:defRPr sz="1400" b="0"/>
            </a:lvl1pPr>
          </a:lstStyle>
          <a:p>
            <a:pPr lvl="0"/>
            <a:endParaRPr lang="en-US" noProof="0" dirty="0"/>
          </a:p>
        </p:txBody>
      </p:sp>
    </p:spTree>
    <p:extLst>
      <p:ext uri="{BB962C8B-B14F-4D97-AF65-F5344CB8AC3E}">
        <p14:creationId xmlns:p14="http://schemas.microsoft.com/office/powerpoint/2010/main" val="27019644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able &amp; Callout Spac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91E04116-786B-479F-9E7A-7CF76EF245AE}"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295400"/>
            <a:ext cx="603504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2075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rt Full Page">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CD77EEC2-8905-4EA4-A239-C8A792EFB48D}"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5" name="Chart Placeholder 4"/>
          <p:cNvSpPr>
            <a:spLocks noGrp="1"/>
          </p:cNvSpPr>
          <p:nvPr>
            <p:ph type="chart" sz="quarter" idx="10"/>
          </p:nvPr>
        </p:nvSpPr>
        <p:spPr>
          <a:xfrm>
            <a:off x="457200" y="1752600"/>
            <a:ext cx="8229600" cy="4297680"/>
          </a:xfrm>
        </p:spPr>
        <p:txBody>
          <a:bodyPr anchor="t"/>
          <a:lstStyle>
            <a:lvl1pPr algn="ctr">
              <a:defRPr/>
            </a:lvl1pPr>
          </a:lstStyle>
          <a:p>
            <a:pPr lvl="0"/>
            <a:endParaRPr lang="en-US" noProof="0" dirty="0"/>
          </a:p>
          <a:p>
            <a:pPr lvl="0"/>
            <a:endParaRPr lang="en-US" noProof="0" dirty="0"/>
          </a:p>
          <a:p>
            <a:pPr lvl="0"/>
            <a:endParaRPr lang="en-US" noProof="0" dirty="0"/>
          </a:p>
          <a:p>
            <a:pPr lvl="0"/>
            <a:r>
              <a:rPr lang="en-US" noProof="0" dirty="0"/>
              <a:t>Click Icon to Add Chart</a:t>
            </a:r>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36292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 Col Body">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AAEE822A-5FFE-40DC-AA78-E378E46E566E}"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295400"/>
            <a:ext cx="402336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4648200" y="1295400"/>
            <a:ext cx="40386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7873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rt &amp; Callout Space">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BD091372-50D4-41F4-813B-572F8D6E7314}"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dirty="0"/>
          </a:p>
        </p:txBody>
      </p:sp>
      <p:sp>
        <p:nvSpPr>
          <p:cNvPr id="5" name="Chart Placeholder 4"/>
          <p:cNvSpPr>
            <a:spLocks noGrp="1"/>
          </p:cNvSpPr>
          <p:nvPr>
            <p:ph type="chart" sz="quarter" idx="10"/>
          </p:nvPr>
        </p:nvSpPr>
        <p:spPr>
          <a:xfrm>
            <a:off x="457200" y="1752600"/>
            <a:ext cx="6035040" cy="4297680"/>
          </a:xfrm>
        </p:spPr>
        <p:txBody>
          <a:bodyPr anchor="t"/>
          <a:lstStyle>
            <a:lvl1pPr algn="ctr">
              <a:defRPr/>
            </a:lvl1pPr>
          </a:lstStyle>
          <a:p>
            <a:pPr lvl="0"/>
            <a:endParaRPr lang="en-US" noProof="0" dirty="0"/>
          </a:p>
          <a:p>
            <a:pPr lvl="0"/>
            <a:endParaRPr lang="en-US" noProof="0" dirty="0"/>
          </a:p>
          <a:p>
            <a:pPr lvl="0"/>
            <a:endParaRPr lang="en-US" noProof="0" dirty="0"/>
          </a:p>
          <a:p>
            <a:pPr lvl="0"/>
            <a:r>
              <a:rPr lang="en-US" noProof="0" dirty="0"/>
              <a:t>Click Icon to Add Chart</a:t>
            </a:r>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91345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Play Slate">
    <p:spTree>
      <p:nvGrpSpPr>
        <p:cNvPr id="1" name=""/>
        <p:cNvGrpSpPr/>
        <p:nvPr/>
      </p:nvGrpSpPr>
      <p:grpSpPr>
        <a:xfrm>
          <a:off x="0" y="0"/>
          <a:ext cx="0" cy="0"/>
          <a:chOff x="0" y="0"/>
          <a:chExt cx="0" cy="0"/>
        </a:xfrm>
      </p:grpSpPr>
      <p:sp>
        <p:nvSpPr>
          <p:cNvPr id="2" name="Rectangle 1"/>
          <p:cNvSpPr/>
          <p:nvPr userDrawn="1"/>
        </p:nvSpPr>
        <p:spPr>
          <a:xfrm>
            <a:off x="3009900" y="1866900"/>
            <a:ext cx="3124200" cy="3124200"/>
          </a:xfrm>
          <a:prstGeom prst="rect">
            <a:avLst/>
          </a:prstGeom>
          <a:blipFill dpi="0" rotWithShape="1">
            <a:blip r:embed="rId2">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0422334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857250"/>
            <a:ext cx="9144000" cy="5143500"/>
          </a:xfrm>
          <a:solidFill>
            <a:schemeClr val="tx2"/>
          </a:solidFill>
        </p:spPr>
        <p:txBody>
          <a:bodyPr anchor="t"/>
          <a:lstStyle>
            <a:lvl1pPr algn="ctr">
              <a:defRPr sz="1400"/>
            </a:lvl1pPr>
          </a:lstStyle>
          <a:p>
            <a:pPr lvl="0"/>
            <a:endParaRPr lang="en-US" noProof="0" dirty="0"/>
          </a:p>
          <a:p>
            <a:pPr lvl="0"/>
            <a:endParaRPr lang="en-US" noProof="0" dirty="0"/>
          </a:p>
          <a:p>
            <a:pPr lvl="0"/>
            <a:endParaRPr lang="en-US" noProof="0" dirty="0"/>
          </a:p>
          <a:p>
            <a:pPr lvl="0"/>
            <a:endParaRPr lang="en-US" noProof="0" dirty="0"/>
          </a:p>
          <a:p>
            <a:pPr lvl="0"/>
            <a:r>
              <a:rPr lang="en-US" noProof="0" dirty="0"/>
              <a:t>Click Icon to Add Video</a:t>
            </a:r>
          </a:p>
        </p:txBody>
      </p:sp>
    </p:spTree>
    <p:extLst>
      <p:ext uri="{BB962C8B-B14F-4D97-AF65-F5344CB8AC3E}">
        <p14:creationId xmlns:p14="http://schemas.microsoft.com/office/powerpoint/2010/main" val="3905542043"/>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ors">
    <p:spTree>
      <p:nvGrpSpPr>
        <p:cNvPr id="1" name=""/>
        <p:cNvGrpSpPr/>
        <p:nvPr/>
      </p:nvGrpSpPr>
      <p:grpSpPr>
        <a:xfrm>
          <a:off x="0" y="0"/>
          <a:ext cx="0" cy="0"/>
          <a:chOff x="0" y="0"/>
          <a:chExt cx="0" cy="0"/>
        </a:xfrm>
      </p:grpSpPr>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1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1AF43960-3B23-4B2A-B6F7-561AF28227F8}"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34" name="Picture Placeholder 7"/>
          <p:cNvSpPr>
            <a:spLocks noGrp="1"/>
          </p:cNvSpPr>
          <p:nvPr>
            <p:ph type="pic" sz="quarter" idx="11"/>
          </p:nvPr>
        </p:nvSpPr>
        <p:spPr>
          <a:xfrm>
            <a:off x="0" y="-2263"/>
            <a:ext cx="2299513" cy="3352800"/>
          </a:xfrm>
          <a:solidFill>
            <a:schemeClr val="accent1">
              <a:lumMod val="40000"/>
              <a:lumOff val="60000"/>
            </a:schemeClr>
          </a:solidFill>
        </p:spPr>
        <p:txBody>
          <a:bodyPr anchor="ctr"/>
          <a:lstStyle>
            <a:lvl1pPr algn="ctr">
              <a:defRPr sz="1400"/>
            </a:lvl1pPr>
          </a:lstStyle>
          <a:p>
            <a:pPr lvl="0"/>
            <a:endParaRPr lang="en-US" noProof="0" dirty="0"/>
          </a:p>
        </p:txBody>
      </p:sp>
      <p:sp>
        <p:nvSpPr>
          <p:cNvPr id="35" name="Picture Placeholder 7"/>
          <p:cNvSpPr>
            <a:spLocks noGrp="1"/>
          </p:cNvSpPr>
          <p:nvPr>
            <p:ph type="pic" sz="quarter" idx="12"/>
          </p:nvPr>
        </p:nvSpPr>
        <p:spPr>
          <a:xfrm>
            <a:off x="2286000" y="-2263"/>
            <a:ext cx="2299513" cy="3352800"/>
          </a:xfrm>
          <a:solidFill>
            <a:schemeClr val="accent4">
              <a:lumMod val="40000"/>
              <a:lumOff val="60000"/>
            </a:schemeClr>
          </a:solidFill>
        </p:spPr>
        <p:txBody>
          <a:bodyPr anchor="ctr"/>
          <a:lstStyle>
            <a:lvl1pPr algn="ctr">
              <a:defRPr sz="1400"/>
            </a:lvl1pPr>
          </a:lstStyle>
          <a:p>
            <a:pPr lvl="0"/>
            <a:endParaRPr lang="en-US" noProof="0" dirty="0"/>
          </a:p>
        </p:txBody>
      </p:sp>
      <p:sp>
        <p:nvSpPr>
          <p:cNvPr id="36" name="Picture Placeholder 7"/>
          <p:cNvSpPr>
            <a:spLocks noGrp="1"/>
          </p:cNvSpPr>
          <p:nvPr>
            <p:ph type="pic" sz="quarter" idx="13"/>
          </p:nvPr>
        </p:nvSpPr>
        <p:spPr>
          <a:xfrm>
            <a:off x="4566157" y="-2263"/>
            <a:ext cx="2299513" cy="3352800"/>
          </a:xfrm>
          <a:solidFill>
            <a:schemeClr val="accent3">
              <a:lumMod val="40000"/>
              <a:lumOff val="60000"/>
            </a:schemeClr>
          </a:solidFill>
        </p:spPr>
        <p:txBody>
          <a:bodyPr anchor="ctr"/>
          <a:lstStyle>
            <a:lvl1pPr algn="ctr">
              <a:defRPr sz="1400"/>
            </a:lvl1pPr>
          </a:lstStyle>
          <a:p>
            <a:pPr lvl="0"/>
            <a:endParaRPr lang="en-US" noProof="0" dirty="0"/>
          </a:p>
        </p:txBody>
      </p:sp>
      <p:sp>
        <p:nvSpPr>
          <p:cNvPr id="37" name="Picture Placeholder 7"/>
          <p:cNvSpPr>
            <a:spLocks noGrp="1"/>
          </p:cNvSpPr>
          <p:nvPr>
            <p:ph type="pic" sz="quarter" idx="10"/>
          </p:nvPr>
        </p:nvSpPr>
        <p:spPr>
          <a:xfrm>
            <a:off x="6858000" y="-2263"/>
            <a:ext cx="2286000" cy="3352800"/>
          </a:xfrm>
          <a:solidFill>
            <a:schemeClr val="tx2">
              <a:lumMod val="40000"/>
              <a:lumOff val="60000"/>
            </a:schemeClr>
          </a:solidFill>
        </p:spPr>
        <p:txBody>
          <a:bodyPr anchor="ctr"/>
          <a:lstStyle>
            <a:lvl1pPr algn="ctr">
              <a:defRPr sz="1400"/>
            </a:lvl1pPr>
          </a:lstStyle>
          <a:p>
            <a:pPr lvl="0"/>
            <a:endParaRPr lang="en-US" noProof="0" dirty="0"/>
          </a:p>
        </p:txBody>
      </p:sp>
      <p:sp>
        <p:nvSpPr>
          <p:cNvPr id="38" name="Text Placeholder 28"/>
          <p:cNvSpPr>
            <a:spLocks noGrp="1"/>
          </p:cNvSpPr>
          <p:nvPr>
            <p:ph type="body" sz="quarter" idx="14"/>
          </p:nvPr>
        </p:nvSpPr>
        <p:spPr>
          <a:xfrm>
            <a:off x="6858000" y="3352800"/>
            <a:ext cx="2286000" cy="707577"/>
          </a:xfrm>
          <a:solidFill>
            <a:schemeClr val="accent5">
              <a:lumMod val="40000"/>
              <a:lumOff val="60000"/>
            </a:schemeClr>
          </a:solidFill>
        </p:spPr>
        <p:txBody>
          <a:bodyPr anchor="ctr"/>
          <a:lstStyle>
            <a:lvl1pPr algn="ctr">
              <a:lnSpc>
                <a:spcPct val="100000"/>
              </a:lnSpc>
              <a:defRPr sz="1600" b="1">
                <a:solidFill>
                  <a:schemeClr val="tx2"/>
                </a:solidFill>
              </a:defRPr>
            </a:lvl1pPr>
          </a:lstStyle>
          <a:p>
            <a:pPr lvl="0"/>
            <a:endParaRPr lang="en-US" dirty="0"/>
          </a:p>
        </p:txBody>
      </p:sp>
      <p:sp>
        <p:nvSpPr>
          <p:cNvPr id="40" name="Text Placeholder 28"/>
          <p:cNvSpPr>
            <a:spLocks noGrp="1"/>
          </p:cNvSpPr>
          <p:nvPr>
            <p:ph type="body" sz="quarter" idx="17"/>
          </p:nvPr>
        </p:nvSpPr>
        <p:spPr>
          <a:xfrm>
            <a:off x="-1" y="3352800"/>
            <a:ext cx="2295144" cy="707577"/>
          </a:xfrm>
          <a:solidFill>
            <a:schemeClr val="accent1">
              <a:lumMod val="20000"/>
              <a:lumOff val="80000"/>
            </a:schemeClr>
          </a:solidFill>
        </p:spPr>
        <p:txBody>
          <a:bodyPr anchor="ctr"/>
          <a:lstStyle>
            <a:lvl1pPr algn="ctr">
              <a:lnSpc>
                <a:spcPct val="100000"/>
              </a:lnSpc>
              <a:defRPr sz="1600" b="1">
                <a:solidFill>
                  <a:schemeClr val="accent1"/>
                </a:solidFill>
              </a:defRPr>
            </a:lvl1pPr>
          </a:lstStyle>
          <a:p>
            <a:pPr lvl="0"/>
            <a:endParaRPr lang="en-US" dirty="0"/>
          </a:p>
        </p:txBody>
      </p:sp>
      <p:sp>
        <p:nvSpPr>
          <p:cNvPr id="43" name="Text Placeholder 42"/>
          <p:cNvSpPr>
            <a:spLocks noGrp="1"/>
          </p:cNvSpPr>
          <p:nvPr>
            <p:ph type="body" sz="quarter" idx="18"/>
          </p:nvPr>
        </p:nvSpPr>
        <p:spPr>
          <a:xfrm>
            <a:off x="571500" y="4343400"/>
            <a:ext cx="8001000" cy="1143000"/>
          </a:xfrm>
        </p:spPr>
        <p:txBody>
          <a:bodyPr/>
          <a:lstStyle>
            <a:lvl1pPr algn="ctr">
              <a:lnSpc>
                <a:spcPts val="2200"/>
              </a:lnSpc>
              <a:spcAft>
                <a:spcPts val="1200"/>
              </a:spcAft>
              <a:defRPr sz="1600" b="0">
                <a:solidFill>
                  <a:schemeClr val="bg2">
                    <a:lumMod val="75000"/>
                  </a:schemeClr>
                </a:solidFill>
              </a:defRPr>
            </a:lvl1pPr>
          </a:lstStyle>
          <a:p>
            <a:pPr lvl="0"/>
            <a:endParaRPr lang="en-US" dirty="0"/>
          </a:p>
        </p:txBody>
      </p:sp>
      <p:sp>
        <p:nvSpPr>
          <p:cNvPr id="39" name="Text Placeholder 28"/>
          <p:cNvSpPr>
            <a:spLocks noGrp="1"/>
          </p:cNvSpPr>
          <p:nvPr>
            <p:ph type="body" sz="quarter" idx="16"/>
          </p:nvPr>
        </p:nvSpPr>
        <p:spPr>
          <a:xfrm>
            <a:off x="2286000" y="3352800"/>
            <a:ext cx="2286000" cy="707577"/>
          </a:xfrm>
          <a:solidFill>
            <a:schemeClr val="accent4">
              <a:lumMod val="20000"/>
              <a:lumOff val="80000"/>
            </a:schemeClr>
          </a:solidFill>
        </p:spPr>
        <p:txBody>
          <a:bodyPr anchor="ctr"/>
          <a:lstStyle>
            <a:lvl1pPr algn="ctr">
              <a:lnSpc>
                <a:spcPct val="100000"/>
              </a:lnSpc>
              <a:defRPr sz="1600" b="1">
                <a:solidFill>
                  <a:schemeClr val="accent4"/>
                </a:solidFill>
              </a:defRPr>
            </a:lvl1pPr>
          </a:lstStyle>
          <a:p>
            <a:pPr lvl="0"/>
            <a:endParaRPr lang="en-US" dirty="0"/>
          </a:p>
        </p:txBody>
      </p:sp>
      <p:sp>
        <p:nvSpPr>
          <p:cNvPr id="41" name="Text Placeholder 28"/>
          <p:cNvSpPr>
            <a:spLocks noGrp="1"/>
          </p:cNvSpPr>
          <p:nvPr>
            <p:ph type="body" sz="quarter" idx="15"/>
          </p:nvPr>
        </p:nvSpPr>
        <p:spPr>
          <a:xfrm>
            <a:off x="4572000" y="3352800"/>
            <a:ext cx="2286000" cy="707577"/>
          </a:xfrm>
          <a:solidFill>
            <a:schemeClr val="accent3">
              <a:lumMod val="20000"/>
              <a:lumOff val="80000"/>
            </a:schemeClr>
          </a:solidFill>
        </p:spPr>
        <p:txBody>
          <a:bodyPr anchor="ctr"/>
          <a:lstStyle>
            <a:lvl1pPr algn="ctr">
              <a:lnSpc>
                <a:spcPct val="100000"/>
              </a:lnSpc>
              <a:defRPr sz="1600" b="1">
                <a:solidFill>
                  <a:schemeClr val="accent3">
                    <a:lumMod val="75000"/>
                  </a:schemeClr>
                </a:solidFill>
              </a:defRPr>
            </a:lvl1pPr>
          </a:lstStyle>
          <a:p>
            <a:pPr lvl="0"/>
            <a:endParaRPr lang="en-US" dirty="0"/>
          </a:p>
        </p:txBody>
      </p:sp>
    </p:spTree>
    <p:extLst>
      <p:ext uri="{BB962C8B-B14F-4D97-AF65-F5344CB8AC3E}">
        <p14:creationId xmlns:p14="http://schemas.microsoft.com/office/powerpoint/2010/main" val="5236229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0" y="3886200"/>
            <a:ext cx="9144000" cy="758952"/>
          </a:xfrm>
          <a:noFill/>
        </p:spPr>
        <p:txBody>
          <a:bodyPr tIns="0" bIns="0" anchor="b"/>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a:t>Click to edit Master text styles</a:t>
            </a:r>
          </a:p>
        </p:txBody>
      </p:sp>
      <p:sp>
        <p:nvSpPr>
          <p:cNvPr id="12" name="Text Placeholder 11"/>
          <p:cNvSpPr>
            <a:spLocks noGrp="1"/>
          </p:cNvSpPr>
          <p:nvPr>
            <p:ph type="body" sz="quarter" idx="15"/>
          </p:nvPr>
        </p:nvSpPr>
        <p:spPr>
          <a:xfrm>
            <a:off x="0" y="4645152"/>
            <a:ext cx="9144000" cy="457200"/>
          </a:xfrm>
        </p:spPr>
        <p:txBody>
          <a:bodyPr tIns="0" bIns="0"/>
          <a:lstStyle>
            <a:lvl1pPr>
              <a:lnSpc>
                <a:spcPct val="100000"/>
              </a:lnSpc>
              <a:defRPr sz="2000" cap="none" baseline="0">
                <a:solidFill>
                  <a:schemeClr val="accent6"/>
                </a:solidFill>
              </a:defRPr>
            </a:lvl1pPr>
            <a:lvl2pPr>
              <a:defRPr/>
            </a:lvl2pPr>
          </a:lstStyle>
          <a:p>
            <a:pPr lvl="0"/>
            <a:r>
              <a:rPr lang="en-US"/>
              <a:t>Click to edit Master text styles</a:t>
            </a:r>
          </a:p>
        </p:txBody>
      </p:sp>
      <p:sp>
        <p:nvSpPr>
          <p:cNvPr id="14" name="Text Placeholder 13"/>
          <p:cNvSpPr>
            <a:spLocks noGrp="1"/>
          </p:cNvSpPr>
          <p:nvPr>
            <p:ph type="body" sz="quarter" idx="16"/>
          </p:nvPr>
        </p:nvSpPr>
        <p:spPr>
          <a:xfrm>
            <a:off x="0" y="5257800"/>
            <a:ext cx="9144000" cy="246888"/>
          </a:xfrm>
        </p:spPr>
        <p:txBody>
          <a:bodyPr tIns="0" bIns="0"/>
          <a:lstStyle>
            <a:lvl1pPr marL="237744">
              <a:lnSpc>
                <a:spcPct val="100000"/>
              </a:lnSpc>
              <a:defRPr sz="1400" b="0" cap="none" baseline="0">
                <a:solidFill>
                  <a:schemeClr val="accent6"/>
                </a:solidFill>
              </a:defRPr>
            </a:lvl1pPr>
          </a:lstStyle>
          <a:p>
            <a:pPr lvl="0"/>
            <a:r>
              <a:rPr lang="en-US"/>
              <a:t>Click to edit Master text styles</a:t>
            </a:r>
          </a:p>
        </p:txBody>
      </p:sp>
      <p:sp>
        <p:nvSpPr>
          <p:cNvPr id="4" name="Picture Placeholder 3"/>
          <p:cNvSpPr>
            <a:spLocks noGrp="1"/>
          </p:cNvSpPr>
          <p:nvPr>
            <p:ph type="pic" sz="quarter" idx="17"/>
          </p:nvPr>
        </p:nvSpPr>
        <p:spPr>
          <a:xfrm>
            <a:off x="0" y="0"/>
            <a:ext cx="9144000" cy="3886200"/>
          </a:xfrm>
        </p:spPr>
        <p:txBody>
          <a:bodyPr/>
          <a:lstStyle>
            <a:lvl1pPr algn="ctr">
              <a:defRPr sz="1400">
                <a:solidFill>
                  <a:schemeClr val="tx1"/>
                </a:solidFill>
              </a:defRPr>
            </a:lvl1pPr>
          </a:lstStyle>
          <a:p>
            <a:pPr lvl="0"/>
            <a:endParaRPr lang="en-US" noProof="0" dirty="0"/>
          </a:p>
        </p:txBody>
      </p:sp>
    </p:spTree>
    <p:extLst>
      <p:ext uri="{BB962C8B-B14F-4D97-AF65-F5344CB8AC3E}">
        <p14:creationId xmlns:p14="http://schemas.microsoft.com/office/powerpoint/2010/main" val="106144968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28600"/>
            <a:ext cx="8229600" cy="838200"/>
          </a:xfrm>
        </p:spPr>
        <p:txBody>
          <a:bodyPr tIns="0" bIns="0"/>
          <a:lstStyle>
            <a:lvl1pPr>
              <a:lnSpc>
                <a:spcPct val="100000"/>
              </a:lnSpc>
              <a:defRPr sz="2800" cap="none" baseline="0">
                <a:solidFill>
                  <a:schemeClr val="bg1"/>
                </a:solidFill>
              </a:defRPr>
            </a:lvl1pPr>
          </a:lstStyle>
          <a:p>
            <a:endParaRPr lang="en-US" dirty="0"/>
          </a:p>
        </p:txBody>
      </p:sp>
      <p:sp>
        <p:nvSpPr>
          <p:cNvPr id="3" name="Text Placeholder 2"/>
          <p:cNvSpPr>
            <a:spLocks noGrp="1"/>
          </p:cNvSpPr>
          <p:nvPr>
            <p:ph type="body" sz="quarter" idx="24"/>
          </p:nvPr>
        </p:nvSpPr>
        <p:spPr>
          <a:xfrm>
            <a:off x="457200" y="1298448"/>
            <a:ext cx="7315200" cy="5029200"/>
          </a:xfrm>
        </p:spPr>
        <p:txBody>
          <a:bodyPr anchor="t"/>
          <a:lstStyle>
            <a:lvl1pPr marL="174625" indent="-174625">
              <a:lnSpc>
                <a:spcPts val="2600"/>
              </a:lnSpc>
              <a:spcBef>
                <a:spcPts val="1800"/>
              </a:spcBef>
              <a:spcAft>
                <a:spcPts val="600"/>
              </a:spcAft>
              <a:buFont typeface="Arial" panose="020B0604020202020204" pitchFamily="34" charset="0"/>
              <a:buChar char="•"/>
              <a:defRPr sz="2100" b="0" cap="none" baseline="0"/>
            </a:lvl1pPr>
            <a:lvl2pPr marL="685800" indent="-228600">
              <a:lnSpc>
                <a:spcPts val="2600"/>
              </a:lnSpc>
              <a:spcBef>
                <a:spcPts val="0"/>
              </a:spcBef>
              <a:spcAft>
                <a:spcPts val="600"/>
              </a:spcAft>
              <a:buFont typeface="Arial" panose="020B0604020202020204" pitchFamily="34" charset="0"/>
              <a:buChar char="−"/>
              <a:defRPr sz="2100" b="0" cap="none" baseline="0"/>
            </a:lvl2pPr>
            <a:lvl3pPr marL="1143000" indent="-228600">
              <a:lnSpc>
                <a:spcPts val="2600"/>
              </a:lnSpc>
              <a:spcBef>
                <a:spcPts val="0"/>
              </a:spcBef>
              <a:spcAft>
                <a:spcPts val="600"/>
              </a:spcAft>
              <a:buFont typeface="Arial" panose="020B0604020202020204" pitchFamily="34" charset="0"/>
              <a:buChar char="−"/>
              <a:defRPr sz="2100" b="0" cap="none" baseline="0"/>
            </a:lvl3pPr>
            <a:lvl4pPr marL="1143000" indent="-228600">
              <a:lnSpc>
                <a:spcPts val="2600"/>
              </a:lnSpc>
              <a:spcBef>
                <a:spcPts val="0"/>
              </a:spcBef>
              <a:spcAft>
                <a:spcPts val="600"/>
              </a:spcAft>
              <a:buFont typeface="Arial" panose="020B0604020202020204" pitchFamily="34" charset="0"/>
              <a:buChar char="−"/>
              <a:defRPr sz="2100" b="0" cap="none" baseline="0"/>
            </a:lvl4pPr>
            <a:lvl5pPr marL="1143000" indent="-228600">
              <a:lnSpc>
                <a:spcPts val="2600"/>
              </a:lnSpc>
              <a:spcBef>
                <a:spcPts val="0"/>
              </a:spcBef>
              <a:spcAft>
                <a:spcPts val="600"/>
              </a:spcAft>
              <a:buFont typeface="Arial" panose="020B0604020202020204" pitchFamily="34" charset="0"/>
              <a:buChar char="−"/>
              <a:defRPr sz="2100" b="0" cap="none"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10826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reaker Maroon">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533400" y="1828800"/>
            <a:ext cx="8266176" cy="2962656"/>
          </a:xfrm>
          <a:noFill/>
        </p:spPr>
        <p:txBody>
          <a:bodyPr/>
          <a:lstStyle>
            <a:lvl1pPr>
              <a:lnSpc>
                <a:spcPct val="100000"/>
              </a:lnSpc>
              <a:defRPr cap="none" baseline="0"/>
            </a:lvl1pPr>
            <a:lvl2pPr>
              <a:defRPr cap="none" baseline="0"/>
            </a:lvl2pPr>
            <a:lvl3pPr>
              <a:defRPr cap="none" baseline="0"/>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387888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er Blu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533400" y="1828800"/>
            <a:ext cx="8266176" cy="2962656"/>
          </a:xfrm>
          <a:noFill/>
        </p:spPr>
        <p:txBody>
          <a:bodyPr/>
          <a:lstStyle>
            <a:lvl1pPr>
              <a:lnSpc>
                <a:spcPct val="100000"/>
              </a:lnSpc>
              <a:defRPr cap="none" baseline="0"/>
            </a:lvl1pPr>
            <a:lvl2pPr>
              <a:defRPr cap="none" baseline="0"/>
            </a:lvl2pPr>
            <a:lvl3pPr>
              <a:defRPr cap="none" baseline="0"/>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10080389"/>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er Gra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533400" y="1828800"/>
            <a:ext cx="8266176" cy="2962656"/>
          </a:xfrm>
          <a:noFill/>
        </p:spPr>
        <p:txBody>
          <a:bodyPr/>
          <a:lstStyle>
            <a:lvl1pPr>
              <a:lnSpc>
                <a:spcPct val="100000"/>
              </a:lnSpc>
              <a:defRPr cap="none" baseline="0"/>
            </a:lvl1pPr>
            <a:lvl2pPr>
              <a:defRPr cap="none" baseline="0"/>
            </a:lvl2pPr>
            <a:lvl3pPr>
              <a:defRPr cap="none" baseline="0"/>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94660476"/>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reaker Image">
    <p:spTree>
      <p:nvGrpSpPr>
        <p:cNvPr id="1" name=""/>
        <p:cNvGrpSpPr/>
        <p:nvPr/>
      </p:nvGrpSpPr>
      <p:grpSpPr>
        <a:xfrm>
          <a:off x="0" y="0"/>
          <a:ext cx="0" cy="0"/>
          <a:chOff x="0" y="0"/>
          <a:chExt cx="0" cy="0"/>
        </a:xfrm>
      </p:grpSpPr>
      <p:sp>
        <p:nvSpPr>
          <p:cNvPr id="3" name="Rectangle 2"/>
          <p:cNvSpPr/>
          <p:nvPr userDrawn="1"/>
        </p:nvSpPr>
        <p:spPr>
          <a:xfrm>
            <a:off x="0" y="0"/>
            <a:ext cx="9144000" cy="663892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3"/>
          </p:nvPr>
        </p:nvSpPr>
        <p:spPr>
          <a:xfrm>
            <a:off x="533400" y="1828800"/>
            <a:ext cx="8266176" cy="2962656"/>
          </a:xfrm>
          <a:noFill/>
        </p:spPr>
        <p:txBody>
          <a:bodyPr/>
          <a:lstStyle>
            <a:lvl1pPr>
              <a:lnSpc>
                <a:spcPct val="100000"/>
              </a:lnSpc>
              <a:defRPr cap="none" baseline="0"/>
            </a:lvl1pPr>
            <a:lvl2pPr>
              <a:defRPr cap="none" baseline="0"/>
            </a:lvl2pPr>
            <a:lvl3pPr>
              <a:defRPr cap="none" baseline="0"/>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8749944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 Image &amp; 1 Col">
    <p:spTree>
      <p:nvGrpSpPr>
        <p:cNvPr id="1" name=""/>
        <p:cNvGrpSpPr/>
        <p:nvPr/>
      </p:nvGrpSpPr>
      <p:grpSpPr>
        <a:xfrm>
          <a:off x="0" y="0"/>
          <a:ext cx="0" cy="0"/>
          <a:chOff x="0" y="0"/>
          <a:chExt cx="0" cy="0"/>
        </a:xfrm>
      </p:grpSpPr>
      <p:sp>
        <p:nvSpPr>
          <p:cNvPr id="6" name="Right Arrow 5">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57600" y="228600"/>
            <a:ext cx="5029200" cy="838200"/>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0" y="0"/>
            <a:ext cx="3429000" cy="6638544"/>
          </a:xfrm>
          <a:solidFill>
            <a:schemeClr val="bg1"/>
          </a:solidFill>
        </p:spPr>
        <p:txBody>
          <a:bodyPr rtlCol="0" anchor="ctr">
            <a:noAutofit/>
          </a:bodyPr>
          <a:lstStyle>
            <a:lvl1pPr algn="ctr">
              <a:defRPr sz="1400"/>
            </a:lvl1pPr>
          </a:lstStyle>
          <a:p>
            <a:pPr lvl="0"/>
            <a:r>
              <a:rPr lang="en-US" noProof="0" dirty="0"/>
              <a:t>Click icon to add picture</a:t>
            </a:r>
          </a:p>
        </p:txBody>
      </p:sp>
    </p:spTree>
    <p:extLst>
      <p:ext uri="{BB962C8B-B14F-4D97-AF65-F5344CB8AC3E}">
        <p14:creationId xmlns:p14="http://schemas.microsoft.com/office/powerpoint/2010/main" val="139822466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fidential - External">
    <p:spTree>
      <p:nvGrpSpPr>
        <p:cNvPr id="1" name=""/>
        <p:cNvGrpSpPr/>
        <p:nvPr/>
      </p:nvGrpSpPr>
      <p:grpSpPr>
        <a:xfrm>
          <a:off x="0" y="0"/>
          <a:ext cx="0" cy="0"/>
          <a:chOff x="0" y="0"/>
          <a:chExt cx="0" cy="0"/>
        </a:xfrm>
      </p:grpSpPr>
      <p:sp>
        <p:nvSpPr>
          <p:cNvPr id="3" name="Rectangle 2"/>
          <p:cNvSpPr>
            <a:spLocks noChangeArrowheads="1"/>
          </p:cNvSpPr>
          <p:nvPr userDrawn="1"/>
        </p:nvSpPr>
        <p:spPr bwMode="hidden">
          <a:xfrm>
            <a:off x="0" y="0"/>
            <a:ext cx="9144000" cy="6858000"/>
          </a:xfrm>
          <a:prstGeom prst="rect">
            <a:avLst/>
          </a:prstGeom>
          <a:solidFill>
            <a:schemeClr val="accent6">
              <a:alpha val="71000"/>
            </a:schemeClr>
          </a:solidFill>
          <a:ln>
            <a:noFill/>
          </a:ln>
        </p:spPr>
        <p:txBody>
          <a:bodyPr wrap="none" anchor="ctr"/>
          <a:lstStyle/>
          <a:p>
            <a:pPr fontAlgn="auto">
              <a:spcBef>
                <a:spcPts val="0"/>
              </a:spcBef>
              <a:spcAft>
                <a:spcPts val="0"/>
              </a:spcAft>
              <a:defRPr/>
            </a:pPr>
            <a:endParaRPr lang="de-DE" dirty="0">
              <a:latin typeface="+mn-lt"/>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777875" y="3157538"/>
            <a:ext cx="752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sz="1200" b="1">
                <a:solidFill>
                  <a:schemeClr val="bg1"/>
                </a:solidFill>
                <a:ea typeface="MS PGothic" pitchFamily="34" charset="-128"/>
              </a:rPr>
              <a:t>External</a:t>
            </a:r>
            <a:r>
              <a:rPr lang="en-US" altLang="en-US" sz="1200">
                <a:solidFill>
                  <a:schemeClr val="bg1"/>
                </a:solidFill>
                <a:ea typeface="MS PGothic" pitchFamily="34" charset="-128"/>
              </a:rPr>
              <a:t> The following pages contain proprietary information intended only for use by you </a:t>
            </a:r>
            <a:br>
              <a:rPr lang="en-US" altLang="en-US" sz="1200">
                <a:solidFill>
                  <a:schemeClr val="bg1"/>
                </a:solidFill>
                <a:ea typeface="MS PGothic" pitchFamily="34" charset="-128"/>
              </a:rPr>
            </a:br>
            <a:r>
              <a:rPr lang="en-US" altLang="en-US" sz="1200">
                <a:solidFill>
                  <a:schemeClr val="bg1"/>
                </a:solidFill>
                <a:ea typeface="MS PGothic" pitchFamily="34" charset="-128"/>
              </a:rPr>
              <a:t>and your company. It is not intended for external publication or disclosure.</a:t>
            </a:r>
          </a:p>
        </p:txBody>
      </p:sp>
      <p:sp>
        <p:nvSpPr>
          <p:cNvPr id="6" name="Rectangle 9"/>
          <p:cNvSpPr>
            <a:spLocks noChangeArrowheads="1"/>
          </p:cNvSpPr>
          <p:nvPr userDrawn="1"/>
        </p:nvSpPr>
        <p:spPr bwMode="gray">
          <a:xfrm>
            <a:off x="777875" y="3810000"/>
            <a:ext cx="7146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tabLst>
                <a:tab pos="2974975" algn="l"/>
              </a:tabLst>
              <a:defRPr>
                <a:solidFill>
                  <a:schemeClr val="tx1"/>
                </a:solidFill>
                <a:latin typeface="Arial" pitchFamily="34" charset="0"/>
              </a:defRPr>
            </a:lvl1pPr>
            <a:lvl2pPr marL="742950" indent="-285750">
              <a:tabLst>
                <a:tab pos="2974975" algn="l"/>
              </a:tabLst>
              <a:defRPr>
                <a:solidFill>
                  <a:schemeClr val="tx1"/>
                </a:solidFill>
                <a:latin typeface="Arial" pitchFamily="34" charset="0"/>
              </a:defRPr>
            </a:lvl2pPr>
            <a:lvl3pPr marL="1143000" indent="-228600">
              <a:tabLst>
                <a:tab pos="2974975" algn="l"/>
              </a:tabLst>
              <a:defRPr>
                <a:solidFill>
                  <a:schemeClr val="tx1"/>
                </a:solidFill>
                <a:latin typeface="Arial" pitchFamily="34" charset="0"/>
              </a:defRPr>
            </a:lvl3pPr>
            <a:lvl4pPr marL="1600200" indent="-228600">
              <a:tabLst>
                <a:tab pos="2974975" algn="l"/>
              </a:tabLst>
              <a:defRPr>
                <a:solidFill>
                  <a:schemeClr val="tx1"/>
                </a:solidFill>
                <a:latin typeface="Arial" pitchFamily="34" charset="0"/>
              </a:defRPr>
            </a:lvl4pPr>
            <a:lvl5pPr marL="2057400" indent="-228600">
              <a:tabLst>
                <a:tab pos="2974975" algn="l"/>
              </a:tabLst>
              <a:defRPr>
                <a:solidFill>
                  <a:schemeClr val="tx1"/>
                </a:solidFill>
                <a:latin typeface="Arial" pitchFamily="34" charset="0"/>
              </a:defRPr>
            </a:lvl5pPr>
            <a:lvl6pPr marL="2514600" indent="-228600" fontAlgn="base">
              <a:spcBef>
                <a:spcPct val="0"/>
              </a:spcBef>
              <a:spcAft>
                <a:spcPct val="0"/>
              </a:spcAft>
              <a:tabLst>
                <a:tab pos="2974975" algn="l"/>
              </a:tabLst>
              <a:defRPr>
                <a:solidFill>
                  <a:schemeClr val="tx1"/>
                </a:solidFill>
                <a:latin typeface="Arial" pitchFamily="34" charset="0"/>
              </a:defRPr>
            </a:lvl6pPr>
            <a:lvl7pPr marL="2971800" indent="-228600" fontAlgn="base">
              <a:spcBef>
                <a:spcPct val="0"/>
              </a:spcBef>
              <a:spcAft>
                <a:spcPct val="0"/>
              </a:spcAft>
              <a:tabLst>
                <a:tab pos="2974975" algn="l"/>
              </a:tabLst>
              <a:defRPr>
                <a:solidFill>
                  <a:schemeClr val="tx1"/>
                </a:solidFill>
                <a:latin typeface="Arial" pitchFamily="34" charset="0"/>
              </a:defRPr>
            </a:lvl7pPr>
            <a:lvl8pPr marL="3429000" indent="-228600" fontAlgn="base">
              <a:spcBef>
                <a:spcPct val="0"/>
              </a:spcBef>
              <a:spcAft>
                <a:spcPct val="0"/>
              </a:spcAft>
              <a:tabLst>
                <a:tab pos="2974975" algn="l"/>
              </a:tabLst>
              <a:defRPr>
                <a:solidFill>
                  <a:schemeClr val="tx1"/>
                </a:solidFill>
                <a:latin typeface="Arial" pitchFamily="34" charset="0"/>
              </a:defRPr>
            </a:lvl8pPr>
            <a:lvl9pPr marL="3886200" indent="-228600" fontAlgn="base">
              <a:spcBef>
                <a:spcPct val="0"/>
              </a:spcBef>
              <a:spcAft>
                <a:spcPct val="0"/>
              </a:spcAft>
              <a:tabLst>
                <a:tab pos="2974975" algn="l"/>
              </a:tabLst>
              <a:defRPr>
                <a:solidFill>
                  <a:schemeClr val="tx1"/>
                </a:solidFill>
                <a:latin typeface="Arial" pitchFamily="34" charset="0"/>
              </a:defRPr>
            </a:lvl9pPr>
          </a:lstStyle>
          <a:p>
            <a:endParaRPr lang="en-US" altLang="en-US" sz="800" b="1">
              <a:solidFill>
                <a:schemeClr val="bg1"/>
              </a:solidFill>
            </a:endParaRPr>
          </a:p>
          <a:p>
            <a:r>
              <a:rPr lang="en-US" altLang="en-US" sz="800">
                <a:solidFill>
                  <a:schemeClr val="bg1"/>
                </a:solidFill>
              </a:rPr>
              <a:t>Moog Proprietary and Confidential Information</a:t>
            </a:r>
          </a:p>
          <a:p>
            <a:r>
              <a:rPr lang="en-US" altLang="en-US" sz="800">
                <a:solidFill>
                  <a:schemeClr val="bg1"/>
                </a:solidFill>
              </a:rPr>
              <a:t>This technical Data/Drawing/Document contains information that is proprietary to, and is the express property of Moog Inc., </a:t>
            </a:r>
            <a:br>
              <a:rPr lang="en-US" altLang="en-US" sz="800">
                <a:solidFill>
                  <a:schemeClr val="bg1"/>
                </a:solidFill>
              </a:rPr>
            </a:br>
            <a:r>
              <a:rPr lang="en-US" altLang="en-US" sz="80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endParaRPr lang="en-US" altLang="en-US" sz="800">
              <a:solidFill>
                <a:schemeClr val="bg1"/>
              </a:solidFill>
            </a:endParaRP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880872" y="6327591"/>
            <a:ext cx="643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r>
              <a:rPr lang="en-US" sz="700" dirty="0">
                <a:solidFill>
                  <a:schemeClr val="bg1"/>
                </a:solidFill>
                <a:latin typeface="+mn-lt"/>
                <a:cs typeface="+mn-cs"/>
              </a:rPr>
              <a:t>©Moog 2015</a:t>
            </a:r>
          </a:p>
        </p:txBody>
      </p:sp>
      <p:sp>
        <p:nvSpPr>
          <p:cNvPr id="9" name="Text Placeholder 2"/>
          <p:cNvSpPr>
            <a:spLocks noGrp="1"/>
          </p:cNvSpPr>
          <p:nvPr>
            <p:ph type="body" sz="quarter" idx="13"/>
          </p:nvPr>
        </p:nvSpPr>
        <p:spPr>
          <a:xfrm>
            <a:off x="533400" y="2637908"/>
            <a:ext cx="8266176" cy="486292"/>
          </a:xfrm>
        </p:spPr>
        <p:txBody>
          <a:bodyPr anchor="t"/>
          <a:lstStyle/>
          <a:p>
            <a:r>
              <a:rPr lang="en-US" dirty="0"/>
              <a:t>CONFIDENTIAL</a:t>
            </a:r>
          </a:p>
        </p:txBody>
      </p:sp>
    </p:spTree>
    <p:extLst>
      <p:ext uri="{BB962C8B-B14F-4D97-AF65-F5344CB8AC3E}">
        <p14:creationId xmlns:p14="http://schemas.microsoft.com/office/powerpoint/2010/main" val="41306116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fidential - Internal">
    <p:spTree>
      <p:nvGrpSpPr>
        <p:cNvPr id="1" name=""/>
        <p:cNvGrpSpPr/>
        <p:nvPr/>
      </p:nvGrpSpPr>
      <p:grpSpPr>
        <a:xfrm>
          <a:off x="0" y="0"/>
          <a:ext cx="0" cy="0"/>
          <a:chOff x="0" y="0"/>
          <a:chExt cx="0" cy="0"/>
        </a:xfrm>
      </p:grpSpPr>
      <p:sp>
        <p:nvSpPr>
          <p:cNvPr id="3" name="Rectangle 2"/>
          <p:cNvSpPr>
            <a:spLocks noChangeArrowheads="1"/>
          </p:cNvSpPr>
          <p:nvPr userDrawn="1"/>
        </p:nvSpPr>
        <p:spPr bwMode="hidden">
          <a:xfrm>
            <a:off x="0" y="0"/>
            <a:ext cx="9144000" cy="6858000"/>
          </a:xfrm>
          <a:prstGeom prst="rect">
            <a:avLst/>
          </a:prstGeom>
          <a:solidFill>
            <a:schemeClr val="accent6">
              <a:alpha val="71000"/>
            </a:schemeClr>
          </a:solidFill>
          <a:ln>
            <a:noFill/>
          </a:ln>
        </p:spPr>
        <p:txBody>
          <a:bodyPr wrap="none" anchor="ctr"/>
          <a:lstStyle/>
          <a:p>
            <a:pPr fontAlgn="auto">
              <a:spcBef>
                <a:spcPts val="0"/>
              </a:spcBef>
              <a:spcAft>
                <a:spcPts val="0"/>
              </a:spcAft>
              <a:defRPr/>
            </a:pPr>
            <a:endParaRPr lang="de-DE" dirty="0">
              <a:latin typeface="+mn-lt"/>
              <a:cs typeface="+mn-cs"/>
            </a:endParaRPr>
          </a:p>
        </p:txBody>
      </p:sp>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777875" y="3157538"/>
            <a:ext cx="752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sz="1200" b="1">
                <a:solidFill>
                  <a:schemeClr val="bg1"/>
                </a:solidFill>
                <a:ea typeface="MS PGothic" pitchFamily="34" charset="-128"/>
              </a:rPr>
              <a:t>Internal </a:t>
            </a:r>
            <a:r>
              <a:rPr lang="en-US" altLang="en-US" sz="1200">
                <a:solidFill>
                  <a:schemeClr val="bg1"/>
                </a:solidFill>
                <a:ea typeface="MS PGothic" pitchFamily="34" charset="-128"/>
              </a:rPr>
              <a:t>The following pages contain proprietary information and are not intended for </a:t>
            </a:r>
            <a:br>
              <a:rPr lang="en-US" altLang="en-US" sz="1200">
                <a:solidFill>
                  <a:schemeClr val="bg1"/>
                </a:solidFill>
                <a:ea typeface="MS PGothic" pitchFamily="34" charset="-128"/>
              </a:rPr>
            </a:br>
            <a:r>
              <a:rPr lang="en-US" altLang="en-US" sz="1200">
                <a:solidFill>
                  <a:schemeClr val="bg1"/>
                </a:solidFill>
                <a:ea typeface="MS PGothic" pitchFamily="34" charset="-128"/>
              </a:rPr>
              <a:t>external publication or disclosure.</a:t>
            </a:r>
          </a:p>
        </p:txBody>
      </p:sp>
      <p:sp>
        <p:nvSpPr>
          <p:cNvPr id="6" name="Rectangle 9"/>
          <p:cNvSpPr>
            <a:spLocks noChangeArrowheads="1"/>
          </p:cNvSpPr>
          <p:nvPr userDrawn="1"/>
        </p:nvSpPr>
        <p:spPr bwMode="gray">
          <a:xfrm>
            <a:off x="777875" y="3810000"/>
            <a:ext cx="7146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tabLst>
                <a:tab pos="2974975" algn="l"/>
              </a:tabLst>
              <a:defRPr>
                <a:solidFill>
                  <a:schemeClr val="tx1"/>
                </a:solidFill>
                <a:latin typeface="Arial" pitchFamily="34" charset="0"/>
              </a:defRPr>
            </a:lvl1pPr>
            <a:lvl2pPr marL="742950" indent="-285750">
              <a:tabLst>
                <a:tab pos="2974975" algn="l"/>
              </a:tabLst>
              <a:defRPr>
                <a:solidFill>
                  <a:schemeClr val="tx1"/>
                </a:solidFill>
                <a:latin typeface="Arial" pitchFamily="34" charset="0"/>
              </a:defRPr>
            </a:lvl2pPr>
            <a:lvl3pPr marL="1143000" indent="-228600">
              <a:tabLst>
                <a:tab pos="2974975" algn="l"/>
              </a:tabLst>
              <a:defRPr>
                <a:solidFill>
                  <a:schemeClr val="tx1"/>
                </a:solidFill>
                <a:latin typeface="Arial" pitchFamily="34" charset="0"/>
              </a:defRPr>
            </a:lvl3pPr>
            <a:lvl4pPr marL="1600200" indent="-228600">
              <a:tabLst>
                <a:tab pos="2974975" algn="l"/>
              </a:tabLst>
              <a:defRPr>
                <a:solidFill>
                  <a:schemeClr val="tx1"/>
                </a:solidFill>
                <a:latin typeface="Arial" pitchFamily="34" charset="0"/>
              </a:defRPr>
            </a:lvl4pPr>
            <a:lvl5pPr marL="2057400" indent="-228600">
              <a:tabLst>
                <a:tab pos="2974975" algn="l"/>
              </a:tabLst>
              <a:defRPr>
                <a:solidFill>
                  <a:schemeClr val="tx1"/>
                </a:solidFill>
                <a:latin typeface="Arial" pitchFamily="34" charset="0"/>
              </a:defRPr>
            </a:lvl5pPr>
            <a:lvl6pPr marL="2514600" indent="-228600" fontAlgn="base">
              <a:spcBef>
                <a:spcPct val="0"/>
              </a:spcBef>
              <a:spcAft>
                <a:spcPct val="0"/>
              </a:spcAft>
              <a:tabLst>
                <a:tab pos="2974975" algn="l"/>
              </a:tabLst>
              <a:defRPr>
                <a:solidFill>
                  <a:schemeClr val="tx1"/>
                </a:solidFill>
                <a:latin typeface="Arial" pitchFamily="34" charset="0"/>
              </a:defRPr>
            </a:lvl6pPr>
            <a:lvl7pPr marL="2971800" indent="-228600" fontAlgn="base">
              <a:spcBef>
                <a:spcPct val="0"/>
              </a:spcBef>
              <a:spcAft>
                <a:spcPct val="0"/>
              </a:spcAft>
              <a:tabLst>
                <a:tab pos="2974975" algn="l"/>
              </a:tabLst>
              <a:defRPr>
                <a:solidFill>
                  <a:schemeClr val="tx1"/>
                </a:solidFill>
                <a:latin typeface="Arial" pitchFamily="34" charset="0"/>
              </a:defRPr>
            </a:lvl7pPr>
            <a:lvl8pPr marL="3429000" indent="-228600" fontAlgn="base">
              <a:spcBef>
                <a:spcPct val="0"/>
              </a:spcBef>
              <a:spcAft>
                <a:spcPct val="0"/>
              </a:spcAft>
              <a:tabLst>
                <a:tab pos="2974975" algn="l"/>
              </a:tabLst>
              <a:defRPr>
                <a:solidFill>
                  <a:schemeClr val="tx1"/>
                </a:solidFill>
                <a:latin typeface="Arial" pitchFamily="34" charset="0"/>
              </a:defRPr>
            </a:lvl8pPr>
            <a:lvl9pPr marL="3886200" indent="-228600" fontAlgn="base">
              <a:spcBef>
                <a:spcPct val="0"/>
              </a:spcBef>
              <a:spcAft>
                <a:spcPct val="0"/>
              </a:spcAft>
              <a:tabLst>
                <a:tab pos="2974975" algn="l"/>
              </a:tabLst>
              <a:defRPr>
                <a:solidFill>
                  <a:schemeClr val="tx1"/>
                </a:solidFill>
                <a:latin typeface="Arial" pitchFamily="34" charset="0"/>
              </a:defRPr>
            </a:lvl9pPr>
          </a:lstStyle>
          <a:p>
            <a:endParaRPr lang="en-US" altLang="en-US" sz="800" b="1">
              <a:solidFill>
                <a:schemeClr val="bg1"/>
              </a:solidFill>
            </a:endParaRPr>
          </a:p>
          <a:p>
            <a:r>
              <a:rPr lang="en-US" altLang="en-US" sz="800">
                <a:solidFill>
                  <a:schemeClr val="bg1"/>
                </a:solidFill>
              </a:rPr>
              <a:t>Moog Proprietary and Confidential Information</a:t>
            </a:r>
          </a:p>
          <a:p>
            <a:r>
              <a:rPr lang="en-US" altLang="en-US" sz="800">
                <a:solidFill>
                  <a:schemeClr val="bg1"/>
                </a:solidFill>
              </a:rPr>
              <a:t>This technical Data/Drawing/Document contains information that is proprietary to, and is the express property of Moog Inc., </a:t>
            </a:r>
            <a:br>
              <a:rPr lang="en-US" altLang="en-US" sz="800">
                <a:solidFill>
                  <a:schemeClr val="bg1"/>
                </a:solidFill>
              </a:rPr>
            </a:br>
            <a:r>
              <a:rPr lang="en-US" altLang="en-US" sz="80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endParaRPr lang="en-US" altLang="en-US" sz="800">
              <a:solidFill>
                <a:schemeClr val="bg1"/>
              </a:solidFill>
            </a:endParaRP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880872" y="6327591"/>
            <a:ext cx="643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r>
              <a:rPr lang="en-US" sz="700" dirty="0">
                <a:solidFill>
                  <a:schemeClr val="bg1"/>
                </a:solidFill>
                <a:latin typeface="+mn-lt"/>
                <a:cs typeface="+mn-cs"/>
              </a:rPr>
              <a:t>©Moog 2015</a:t>
            </a:r>
          </a:p>
        </p:txBody>
      </p:sp>
      <p:sp>
        <p:nvSpPr>
          <p:cNvPr id="9" name="Text Placeholder 2"/>
          <p:cNvSpPr>
            <a:spLocks noGrp="1"/>
          </p:cNvSpPr>
          <p:nvPr>
            <p:ph type="body" sz="quarter" idx="13"/>
          </p:nvPr>
        </p:nvSpPr>
        <p:spPr>
          <a:xfrm>
            <a:off x="533400" y="2637908"/>
            <a:ext cx="8266176" cy="486292"/>
          </a:xfrm>
        </p:spPr>
        <p:txBody>
          <a:bodyPr anchor="t"/>
          <a:lstStyle/>
          <a:p>
            <a:r>
              <a:rPr lang="en-US" dirty="0"/>
              <a:t>CONFIDENTIAL</a:t>
            </a:r>
          </a:p>
        </p:txBody>
      </p:sp>
    </p:spTree>
    <p:extLst>
      <p:ext uri="{BB962C8B-B14F-4D97-AF65-F5344CB8AC3E}">
        <p14:creationId xmlns:p14="http://schemas.microsoft.com/office/powerpoint/2010/main" val="38220466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 name="Rectangle 6"/>
          <p:cNvSpPr>
            <a:spLocks noChangeArrowheads="1"/>
          </p:cNvSpPr>
          <p:nvPr userDrawn="1"/>
        </p:nvSpPr>
        <p:spPr bwMode="hidden">
          <a:xfrm>
            <a:off x="0" y="0"/>
            <a:ext cx="9144000" cy="6858000"/>
          </a:xfrm>
          <a:prstGeom prst="rect">
            <a:avLst/>
          </a:prstGeom>
          <a:solidFill>
            <a:schemeClr val="tx2">
              <a:alpha val="8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de-DE" altLang="en-US"/>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ChangeArrowheads="1"/>
          </p:cNvSpPr>
          <p:nvPr userDrawn="1"/>
        </p:nvSpPr>
        <p:spPr bwMode="auto">
          <a:xfrm>
            <a:off x="777875" y="3157538"/>
            <a:ext cx="7527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lang="en-US" altLang="en-US" sz="1200">
                <a:solidFill>
                  <a:schemeClr val="bg1"/>
                </a:solidFill>
                <a:ea typeface="MS PGothic" pitchFamily="34" charset="-128"/>
              </a:rPr>
              <a:t>For more information, please contact:</a:t>
            </a:r>
          </a:p>
        </p:txBody>
      </p:sp>
      <p:pic>
        <p:nvPicPr>
          <p:cNvPr id="7"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533400" y="2544763"/>
            <a:ext cx="8229600" cy="646112"/>
          </a:xfrm>
          <a:prstGeom prst="rect">
            <a:avLst/>
          </a:prstGeom>
          <a:noFill/>
        </p:spPr>
        <p:txBody>
          <a:bodyPr>
            <a:spAutoFit/>
          </a:bodyPr>
          <a:lstStyle/>
          <a:p>
            <a:pPr marL="228600" fontAlgn="auto">
              <a:spcBef>
                <a:spcPts val="0"/>
              </a:spcBef>
              <a:spcAft>
                <a:spcPts val="0"/>
              </a:spcAft>
              <a:defRPr/>
            </a:pPr>
            <a:r>
              <a:rPr lang="en-US" sz="3600" b="1" cap="all" dirty="0">
                <a:solidFill>
                  <a:schemeClr val="bg1"/>
                </a:solidFill>
                <a:latin typeface="+mn-lt"/>
                <a:cs typeface="+mn-cs"/>
              </a:rPr>
              <a:t>Thank You</a:t>
            </a:r>
          </a:p>
        </p:txBody>
      </p:sp>
      <p:sp>
        <p:nvSpPr>
          <p:cNvPr id="3" name="Text Placeholder 2"/>
          <p:cNvSpPr>
            <a:spLocks noGrp="1"/>
          </p:cNvSpPr>
          <p:nvPr>
            <p:ph type="body" sz="quarter" idx="14"/>
          </p:nvPr>
        </p:nvSpPr>
        <p:spPr>
          <a:xfrm>
            <a:off x="533400" y="3505200"/>
            <a:ext cx="8229600" cy="838200"/>
          </a:xfrm>
        </p:spPr>
        <p:txBody>
          <a:bodyPr anchor="t"/>
          <a:lstStyle>
            <a:lvl1pPr marL="246888">
              <a:lnSpc>
                <a:spcPts val="1800"/>
              </a:lnSpc>
              <a:spcAft>
                <a:spcPts val="300"/>
              </a:spcAft>
              <a:defRPr sz="1400" b="0" cap="none" baseline="0"/>
            </a:lvl1pPr>
          </a:lstStyle>
          <a:p>
            <a:pPr lvl="0"/>
            <a:endParaRPr lang="en-US" dirty="0"/>
          </a:p>
        </p:txBody>
      </p:sp>
    </p:spTree>
    <p:extLst>
      <p:ext uri="{BB962C8B-B14F-4D97-AF65-F5344CB8AC3E}">
        <p14:creationId xmlns:p14="http://schemas.microsoft.com/office/powerpoint/2010/main" val="178539597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1 Col Body">
    <p:spTree>
      <p:nvGrpSpPr>
        <p:cNvPr id="1" name=""/>
        <p:cNvGrpSpPr/>
        <p:nvPr/>
      </p:nvGrpSpPr>
      <p:grpSpPr>
        <a:xfrm>
          <a:off x="0" y="0"/>
          <a:ext cx="0" cy="0"/>
          <a:chOff x="0" y="0"/>
          <a:chExt cx="0" cy="0"/>
        </a:xfrm>
      </p:grpSpPr>
      <p:sp>
        <p:nvSpPr>
          <p:cNvPr id="5" name="Right Arrow 4">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7B3D3EC6-7331-49BA-8D48-5B63D312F7DE}"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620898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 Image, 1 Col, Callout ">
    <p:spTree>
      <p:nvGrpSpPr>
        <p:cNvPr id="1" name=""/>
        <p:cNvGrpSpPr/>
        <p:nvPr/>
      </p:nvGrpSpPr>
      <p:grpSpPr>
        <a:xfrm>
          <a:off x="0" y="0"/>
          <a:ext cx="0" cy="0"/>
          <a:chOff x="0" y="0"/>
          <a:chExt cx="0" cy="0"/>
        </a:xfrm>
      </p:grpSpPr>
      <p:sp>
        <p:nvSpPr>
          <p:cNvPr id="7" name="Right Arrow 6">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9"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57600" y="228600"/>
            <a:ext cx="5029200" cy="838200"/>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3657600" y="1295400"/>
            <a:ext cx="50292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0" y="0"/>
            <a:ext cx="3429000" cy="6638544"/>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1233906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 Image, 1 Col, Callout_2">
    <p:spTree>
      <p:nvGrpSpPr>
        <p:cNvPr id="1" name=""/>
        <p:cNvGrpSpPr/>
        <p:nvPr/>
      </p:nvGrpSpPr>
      <p:grpSpPr>
        <a:xfrm>
          <a:off x="0" y="0"/>
          <a:ext cx="0" cy="0"/>
          <a:chOff x="0" y="0"/>
          <a:chExt cx="0" cy="0"/>
        </a:xfrm>
      </p:grpSpPr>
      <p:sp>
        <p:nvSpPr>
          <p:cNvPr id="7" name="Rectangle 6"/>
          <p:cNvSpPr/>
          <p:nvPr userDrawn="1"/>
        </p:nvSpPr>
        <p:spPr>
          <a:xfrm>
            <a:off x="3581400" y="3886200"/>
            <a:ext cx="5562600" cy="21050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05AB1C56-4B99-4A8B-9A5A-4C4A11A52676}"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5" name="Picture Placeholder 4"/>
          <p:cNvSpPr>
            <a:spLocks noGrp="1"/>
          </p:cNvSpPr>
          <p:nvPr>
            <p:ph type="pic" sz="quarter" idx="10"/>
          </p:nvPr>
        </p:nvSpPr>
        <p:spPr>
          <a:xfrm>
            <a:off x="1" y="3886200"/>
            <a:ext cx="3581399" cy="2105798"/>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2" name="Title 1"/>
          <p:cNvSpPr>
            <a:spLocks noGrp="1"/>
          </p:cNvSpPr>
          <p:nvPr>
            <p:ph type="title"/>
          </p:nvPr>
        </p:nvSpPr>
        <p:spPr>
          <a:xfrm>
            <a:off x="457200" y="228600"/>
            <a:ext cx="8229600" cy="838200"/>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9982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 Image, 1 Col, Callout_3">
    <p:spTree>
      <p:nvGrpSpPr>
        <p:cNvPr id="1" name=""/>
        <p:cNvGrpSpPr/>
        <p:nvPr/>
      </p:nvGrpSpPr>
      <p:grpSpPr>
        <a:xfrm>
          <a:off x="0" y="0"/>
          <a:ext cx="0" cy="0"/>
          <a:chOff x="0" y="0"/>
          <a:chExt cx="0" cy="0"/>
        </a:xfrm>
      </p:grpSpPr>
      <p:sp>
        <p:nvSpPr>
          <p:cNvPr id="7" name="Rectangle 6"/>
          <p:cNvSpPr/>
          <p:nvPr userDrawn="1"/>
        </p:nvSpPr>
        <p:spPr>
          <a:xfrm>
            <a:off x="0" y="3886200"/>
            <a:ext cx="5562600" cy="21050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C233FEF9-50CB-4308-A3CA-593AE7AD7AEF}"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rtlCol="0" anchor="ctr">
            <a:noAutofit/>
          </a:bodyPr>
          <a:lstStyle>
            <a:lvl1pPr algn="ctr">
              <a:defRPr sz="1400">
                <a:solidFill>
                  <a:schemeClr val="accent6">
                    <a:lumMod val="50000"/>
                  </a:schemeClr>
                </a:solidFill>
              </a:defRPr>
            </a:lvl1pPr>
          </a:lstStyle>
          <a:p>
            <a:pPr lvl="0"/>
            <a:r>
              <a:rPr lang="en-US" noProof="0" dirty="0"/>
              <a:t>Click icon to add picture</a:t>
            </a:r>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2" name="Title 1"/>
          <p:cNvSpPr>
            <a:spLocks noGrp="1"/>
          </p:cNvSpPr>
          <p:nvPr>
            <p:ph type="title"/>
          </p:nvPr>
        </p:nvSpPr>
        <p:spPr>
          <a:xfrm>
            <a:off x="457200" y="228600"/>
            <a:ext cx="8229600" cy="838200"/>
          </a:xfrm>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3369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 Image, 1 Col, Callout_4">
    <p:spTree>
      <p:nvGrpSpPr>
        <p:cNvPr id="1" name=""/>
        <p:cNvGrpSpPr/>
        <p:nvPr/>
      </p:nvGrpSpPr>
      <p:grpSpPr>
        <a:xfrm>
          <a:off x="0" y="0"/>
          <a:ext cx="0" cy="0"/>
          <a:chOff x="0" y="0"/>
          <a:chExt cx="0" cy="0"/>
        </a:xfrm>
      </p:grpSpPr>
      <p:sp>
        <p:nvSpPr>
          <p:cNvPr id="6" name="Rectangle 5"/>
          <p:cNvSpPr/>
          <p:nvPr userDrawn="1"/>
        </p:nvSpPr>
        <p:spPr>
          <a:xfrm>
            <a:off x="6096000" y="3886200"/>
            <a:ext cx="3048000" cy="21050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Arrow 6">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8"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0C164092-BFF3-4AA6-96DB-6D84EEC37BD0}"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228600"/>
            <a:ext cx="8229600" cy="838200"/>
          </a:xfrm>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4"/>
          <p:cNvSpPr>
            <a:spLocks noGrp="1"/>
          </p:cNvSpPr>
          <p:nvPr>
            <p:ph type="pic" sz="quarter" idx="14"/>
          </p:nvPr>
        </p:nvSpPr>
        <p:spPr>
          <a:xfrm>
            <a:off x="0" y="3886200"/>
            <a:ext cx="6112498" cy="2105798"/>
          </a:xfrm>
          <a:solidFill>
            <a:schemeClr val="bg1"/>
          </a:solidFill>
        </p:spPr>
        <p:txBody>
          <a:bodyPr rtlCol="0" anchor="ctr">
            <a:noAutofit/>
          </a:bodyPr>
          <a:lstStyle>
            <a:lvl1pPr algn="ctr">
              <a:defRPr sz="1400"/>
            </a:lvl1pPr>
          </a:lstStyle>
          <a:p>
            <a:pPr lvl="0"/>
            <a:r>
              <a:rPr lang="en-US" noProof="0" dirty="0"/>
              <a:t>Click icon to add picture</a:t>
            </a:r>
          </a:p>
        </p:txBody>
      </p:sp>
    </p:spTree>
    <p:extLst>
      <p:ext uri="{BB962C8B-B14F-4D97-AF65-F5344CB8AC3E}">
        <p14:creationId xmlns:p14="http://schemas.microsoft.com/office/powerpoint/2010/main" val="2323482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mage,1 Col, Callout">
    <p:spTree>
      <p:nvGrpSpPr>
        <p:cNvPr id="1" name=""/>
        <p:cNvGrpSpPr/>
        <p:nvPr/>
      </p:nvGrpSpPr>
      <p:grpSpPr>
        <a:xfrm>
          <a:off x="0" y="0"/>
          <a:ext cx="0" cy="0"/>
          <a:chOff x="0" y="0"/>
          <a:chExt cx="0" cy="0"/>
        </a:xfrm>
      </p:grpSpPr>
      <p:sp>
        <p:nvSpPr>
          <p:cNvPr id="7" name="Rectangle 6"/>
          <p:cNvSpPr/>
          <p:nvPr userDrawn="1"/>
        </p:nvSpPr>
        <p:spPr>
          <a:xfrm>
            <a:off x="6096000" y="3886200"/>
            <a:ext cx="3048000" cy="210502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51C40B41-2E0E-48AD-BF17-A0206A35AABB}"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0" y="3886200"/>
            <a:ext cx="3064498" cy="2105798"/>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2" name="Title 1"/>
          <p:cNvSpPr>
            <a:spLocks noGrp="1"/>
          </p:cNvSpPr>
          <p:nvPr>
            <p:ph type="title"/>
          </p:nvPr>
        </p:nvSpPr>
        <p:spPr>
          <a:xfrm>
            <a:off x="457200" y="228600"/>
            <a:ext cx="8229600" cy="838200"/>
          </a:xfrm>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4"/>
          <p:cNvSpPr>
            <a:spLocks noGrp="1"/>
          </p:cNvSpPr>
          <p:nvPr>
            <p:ph type="pic" sz="quarter" idx="14"/>
          </p:nvPr>
        </p:nvSpPr>
        <p:spPr>
          <a:xfrm>
            <a:off x="3064498" y="3886200"/>
            <a:ext cx="3048000" cy="2105798"/>
          </a:xfrm>
          <a:solidFill>
            <a:schemeClr val="bg1"/>
          </a:solidFill>
        </p:spPr>
        <p:txBody>
          <a:bodyPr rtlCol="0" anchor="ctr">
            <a:noAutofit/>
          </a:bodyPr>
          <a:lstStyle>
            <a:lvl1pPr algn="ctr">
              <a:defRPr sz="1400"/>
            </a:lvl1pPr>
          </a:lstStyle>
          <a:p>
            <a:pPr lvl="0"/>
            <a:r>
              <a:rPr lang="en-US" noProof="0" dirty="0"/>
              <a:t>Click icon to add picture</a:t>
            </a:r>
          </a:p>
        </p:txBody>
      </p:sp>
    </p:spTree>
    <p:extLst>
      <p:ext uri="{BB962C8B-B14F-4D97-AF65-F5344CB8AC3E}">
        <p14:creationId xmlns:p14="http://schemas.microsoft.com/office/powerpoint/2010/main" val="1333101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Image,1 Col">
    <p:spTree>
      <p:nvGrpSpPr>
        <p:cNvPr id="1" name=""/>
        <p:cNvGrpSpPr/>
        <p:nvPr/>
      </p:nvGrpSpPr>
      <p:grpSpPr>
        <a:xfrm>
          <a:off x="0" y="0"/>
          <a:ext cx="0" cy="0"/>
          <a:chOff x="0" y="0"/>
          <a:chExt cx="0" cy="0"/>
        </a:xfrm>
      </p:grpSpPr>
      <p:sp>
        <p:nvSpPr>
          <p:cNvPr id="7" name="Right Arrow 6">
            <a:hlinkClick r:id="" action="ppaction://hlinkshowjump?jump=nextslide"/>
          </p:cNvPr>
          <p:cNvSpPr/>
          <p:nvPr userDrawn="1"/>
        </p:nvSpPr>
        <p:spPr bwMode="gray">
          <a:xfrm>
            <a:off x="133350" y="6248400"/>
            <a:ext cx="230188" cy="266700"/>
          </a:xfrm>
          <a:prstGeom prst="rightArrow">
            <a:avLst/>
          </a:prstGeom>
          <a:solidFill>
            <a:schemeClr val="accent6">
              <a:lumMod val="20000"/>
              <a:lumOff val="80000"/>
              <a:alpha val="25000"/>
            </a:schemeClr>
          </a:solidFill>
          <a:ln>
            <a:solidFill>
              <a:schemeClr val="accent6">
                <a:lumMod val="60000"/>
                <a:lumOff val="40000"/>
              </a:schemeClr>
            </a:solidFill>
          </a:ln>
        </p:spPr>
        <p:style>
          <a:lnRef idx="2">
            <a:schemeClr val="accent5"/>
          </a:lnRef>
          <a:fillRef idx="1">
            <a:schemeClr val="lt1"/>
          </a:fillRef>
          <a:effectRef idx="0">
            <a:schemeClr val="accent5"/>
          </a:effectRef>
          <a:fontRef idx="minor">
            <a:schemeClr val="dk1"/>
          </a:fontRef>
        </p:style>
        <p:txBody>
          <a:bodyPr wrap="none" anchor="ctr"/>
          <a:lstStyle/>
          <a:p>
            <a:pPr algn="ctr" fontAlgn="auto">
              <a:spcBef>
                <a:spcPts val="0"/>
              </a:spcBef>
              <a:spcAft>
                <a:spcPts val="0"/>
              </a:spcAft>
              <a:defRPr/>
            </a:pP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6276975"/>
            <a:ext cx="11430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38925"/>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lIns="0" tIns="0" rIns="0" bIns="0">
            <a:spAutoFit/>
          </a:bodyPr>
          <a:lstStyle/>
          <a:p>
            <a:pPr fontAlgn="auto">
              <a:spcBef>
                <a:spcPts val="0"/>
              </a:spcBef>
              <a:spcAft>
                <a:spcPts val="0"/>
              </a:spcAft>
              <a:defRPr/>
            </a:pPr>
            <a:fld id="{5142F137-DC6B-4213-B213-2219D2E9CCBA}" type="slidenum">
              <a:rPr lang="en-US" sz="700" cap="all">
                <a:solidFill>
                  <a:schemeClr val="accent6"/>
                </a:solidFill>
                <a:latin typeface="+mn-lt"/>
                <a:cs typeface="+mn-cs"/>
              </a:rPr>
              <a:pPr fontAlgn="auto">
                <a:spcBef>
                  <a:spcPts val="0"/>
                </a:spcBef>
                <a:spcAft>
                  <a:spcPts val="0"/>
                </a:spcAft>
                <a:defRPr/>
              </a:pPr>
              <a:t>‹#›</a:t>
            </a:fld>
            <a:endParaRPr lang="en-US" sz="700" cap="all" dirty="0">
              <a:solidFill>
                <a:schemeClr val="accent6"/>
              </a:solidFill>
              <a:latin typeface="+mn-lt"/>
              <a:cs typeface="+mn-cs"/>
            </a:endParaRPr>
          </a:p>
        </p:txBody>
      </p:sp>
      <p:sp>
        <p:nvSpPr>
          <p:cNvPr id="5" name="Picture Placeholder 4"/>
          <p:cNvSpPr>
            <a:spLocks noGrp="1"/>
          </p:cNvSpPr>
          <p:nvPr>
            <p:ph type="pic" sz="quarter" idx="10"/>
          </p:nvPr>
        </p:nvSpPr>
        <p:spPr>
          <a:xfrm>
            <a:off x="3048000" y="3886200"/>
            <a:ext cx="3048000" cy="2105798"/>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2" name="Title 1"/>
          <p:cNvSpPr>
            <a:spLocks noGrp="1"/>
          </p:cNvSpPr>
          <p:nvPr>
            <p:ph type="title"/>
          </p:nvPr>
        </p:nvSpPr>
        <p:spPr>
          <a:xfrm>
            <a:off x="457200" y="228600"/>
            <a:ext cx="8229600" cy="838200"/>
          </a:xfrm>
        </p:spPr>
        <p:txBody>
          <a:bodyPr/>
          <a:lstStyle>
            <a:lvl1pPr>
              <a:defRPr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4"/>
          <p:cNvSpPr>
            <a:spLocks noGrp="1"/>
          </p:cNvSpPr>
          <p:nvPr>
            <p:ph type="pic" sz="quarter" idx="14"/>
          </p:nvPr>
        </p:nvSpPr>
        <p:spPr>
          <a:xfrm>
            <a:off x="6096000" y="3886200"/>
            <a:ext cx="3048000" cy="2105798"/>
          </a:xfrm>
          <a:solidFill>
            <a:schemeClr val="bg1"/>
          </a:solidFill>
        </p:spPr>
        <p:txBody>
          <a:bodyPr rtlCol="0" anchor="ctr">
            <a:noAutofit/>
          </a:bodyPr>
          <a:lstStyle>
            <a:lvl1pPr algn="ctr">
              <a:defRPr sz="1400"/>
            </a:lvl1pPr>
          </a:lstStyle>
          <a:p>
            <a:pPr lvl="0"/>
            <a:r>
              <a:rPr lang="en-US" noProof="0" dirty="0"/>
              <a:t>Click icon to add picture</a:t>
            </a:r>
          </a:p>
        </p:txBody>
      </p:sp>
      <p:sp>
        <p:nvSpPr>
          <p:cNvPr id="20" name="Picture Placeholder 4"/>
          <p:cNvSpPr>
            <a:spLocks noGrp="1"/>
          </p:cNvSpPr>
          <p:nvPr>
            <p:ph type="pic" sz="quarter" idx="15"/>
          </p:nvPr>
        </p:nvSpPr>
        <p:spPr>
          <a:xfrm>
            <a:off x="0" y="3886200"/>
            <a:ext cx="3048000" cy="2105798"/>
          </a:xfrm>
          <a:solidFill>
            <a:schemeClr val="bg1"/>
          </a:solidFill>
        </p:spPr>
        <p:txBody>
          <a:bodyPr rtlCol="0" anchor="ctr">
            <a:noAutofit/>
          </a:bodyPr>
          <a:lstStyle>
            <a:lvl1pPr algn="ctr">
              <a:defRPr sz="1400"/>
            </a:lvl1pPr>
          </a:lstStyle>
          <a:p>
            <a:pPr lvl="0"/>
            <a:r>
              <a:rPr lang="en-US" noProof="0" dirty="0"/>
              <a:t>Click icon to add picture</a:t>
            </a:r>
          </a:p>
        </p:txBody>
      </p:sp>
    </p:spTree>
    <p:extLst>
      <p:ext uri="{BB962C8B-B14F-4D97-AF65-F5344CB8AC3E}">
        <p14:creationId xmlns:p14="http://schemas.microsoft.com/office/powerpoint/2010/main" val="2869906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p>
            <a:pPr lvl="0"/>
            <a:r>
              <a:rPr lang="en-US" altLang="en-US"/>
              <a:t>Click to edit Master styles</a:t>
            </a:r>
          </a:p>
        </p:txBody>
      </p:sp>
      <p:sp>
        <p:nvSpPr>
          <p:cNvPr id="1027" name="Text Placeholder 2"/>
          <p:cNvSpPr>
            <a:spLocks noGrp="1"/>
          </p:cNvSpPr>
          <p:nvPr>
            <p:ph type="body" idx="1"/>
          </p:nvPr>
        </p:nvSpPr>
        <p:spPr bwMode="auto">
          <a:xfrm>
            <a:off x="457200" y="1295400"/>
            <a:ext cx="73152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EB89871-7A2A-451D-A4EE-F59B9EE36E9E}" type="datetimeFigureOut">
              <a:rPr lang="en-US"/>
              <a:pPr>
                <a:defRPr/>
              </a:pPr>
              <a:t>4/19/2025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BA0136D-1F21-4D7E-AE87-C99661F45B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p:txStyles>
    <p:titleStyle>
      <a:lvl1pPr algn="l" rtl="0" fontAlgn="base">
        <a:spcBef>
          <a:spcPct val="0"/>
        </a:spcBef>
        <a:spcAft>
          <a:spcPct val="0"/>
        </a:spcAft>
        <a:defRPr sz="2800" b="1" kern="1200">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itchFamily="34" charset="0"/>
        </a:defRPr>
      </a:lvl2pPr>
      <a:lvl3pPr algn="l" rtl="0" fontAlgn="base">
        <a:spcBef>
          <a:spcPct val="0"/>
        </a:spcBef>
        <a:spcAft>
          <a:spcPct val="0"/>
        </a:spcAft>
        <a:defRPr sz="2800" b="1">
          <a:solidFill>
            <a:schemeClr val="tx2"/>
          </a:solidFill>
          <a:latin typeface="Arial" pitchFamily="34" charset="0"/>
        </a:defRPr>
      </a:lvl3pPr>
      <a:lvl4pPr algn="l" rtl="0" fontAlgn="base">
        <a:spcBef>
          <a:spcPct val="0"/>
        </a:spcBef>
        <a:spcAft>
          <a:spcPct val="0"/>
        </a:spcAft>
        <a:defRPr sz="2800" b="1">
          <a:solidFill>
            <a:schemeClr val="tx2"/>
          </a:solidFill>
          <a:latin typeface="Arial" pitchFamily="34" charset="0"/>
        </a:defRPr>
      </a:lvl4pPr>
      <a:lvl5pPr algn="l" rtl="0" fontAlgn="base">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algn="l" rtl="0" fontAlgn="base">
        <a:lnSpc>
          <a:spcPts val="2600"/>
        </a:lnSpc>
        <a:spcBef>
          <a:spcPts val="600"/>
        </a:spcBef>
        <a:spcAft>
          <a:spcPts val="600"/>
        </a:spcAft>
        <a:defRPr sz="2100" b="1" kern="1200">
          <a:solidFill>
            <a:schemeClr val="tx1"/>
          </a:solidFill>
          <a:latin typeface="+mn-lt"/>
          <a:ea typeface="+mn-ea"/>
          <a:cs typeface="+mn-cs"/>
        </a:defRPr>
      </a:lvl1pPr>
      <a:lvl2pPr algn="l" rtl="0" fontAlgn="base">
        <a:lnSpc>
          <a:spcPts val="2600"/>
        </a:lnSpc>
        <a:spcBef>
          <a:spcPct val="0"/>
        </a:spcBef>
        <a:spcAft>
          <a:spcPts val="1800"/>
        </a:spcAft>
        <a:defRPr sz="2100" kern="1200">
          <a:solidFill>
            <a:schemeClr val="tx1"/>
          </a:solidFill>
          <a:latin typeface="+mn-lt"/>
          <a:ea typeface="+mn-ea"/>
          <a:cs typeface="+mn-cs"/>
        </a:defRPr>
      </a:lvl2pPr>
      <a:lvl3pPr marL="173038" indent="-173038" algn="l" rtl="0" fontAlgn="base">
        <a:lnSpc>
          <a:spcPts val="2600"/>
        </a:lnSpc>
        <a:spcBef>
          <a:spcPct val="0"/>
        </a:spcBef>
        <a:spcAft>
          <a:spcPts val="1800"/>
        </a:spcAft>
        <a:buClr>
          <a:schemeClr val="tx2"/>
        </a:buClr>
        <a:buFont typeface="Arial" pitchFamily="34" charset="0"/>
        <a:buChar char="•"/>
        <a:defRPr sz="2100" kern="1200">
          <a:solidFill>
            <a:schemeClr val="tx1"/>
          </a:solidFill>
          <a:latin typeface="+mn-lt"/>
          <a:ea typeface="+mn-ea"/>
          <a:cs typeface="+mn-cs"/>
        </a:defRPr>
      </a:lvl3pPr>
      <a:lvl4pPr marL="633413" indent="-173038" algn="l" rtl="0" fontAlgn="base">
        <a:lnSpc>
          <a:spcPts val="2600"/>
        </a:lnSpc>
        <a:spcBef>
          <a:spcPct val="0"/>
        </a:spcBef>
        <a:spcAft>
          <a:spcPts val="1800"/>
        </a:spcAft>
        <a:buClr>
          <a:schemeClr val="accent1"/>
        </a:buClr>
        <a:buFont typeface="Arial" pitchFamily="34" charset="0"/>
        <a:buChar char="−"/>
        <a:defRPr sz="2100" kern="1200">
          <a:solidFill>
            <a:schemeClr val="tx1"/>
          </a:solidFill>
          <a:latin typeface="+mn-lt"/>
          <a:ea typeface="+mn-ea"/>
          <a:cs typeface="+mn-cs"/>
        </a:defRPr>
      </a:lvl4pPr>
      <a:lvl5pPr marL="1084263" indent="-173038" algn="l" rtl="0" fontAlgn="base">
        <a:lnSpc>
          <a:spcPts val="2600"/>
        </a:lnSpc>
        <a:spcBef>
          <a:spcPct val="0"/>
        </a:spcBef>
        <a:spcAft>
          <a:spcPts val="1800"/>
        </a:spcAft>
        <a:buClr>
          <a:srgbClr val="94877A"/>
        </a:buClr>
        <a:buFont typeface="Calibri"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28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p>
            <a:pPr lvl="0"/>
            <a:r>
              <a:rPr lang="en-US" altLang="en-US"/>
              <a:t>Click to edit Master styles</a:t>
            </a:r>
          </a:p>
        </p:txBody>
      </p:sp>
      <p:sp>
        <p:nvSpPr>
          <p:cNvPr id="3" name="Text Placeholder 2"/>
          <p:cNvSpPr>
            <a:spLocks noGrp="1"/>
          </p:cNvSpPr>
          <p:nvPr>
            <p:ph type="body" idx="1"/>
          </p:nvPr>
        </p:nvSpPr>
        <p:spPr>
          <a:xfrm>
            <a:off x="457200" y="1295400"/>
            <a:ext cx="7315200" cy="48466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EB12BB-7FBE-459D-BDB4-8C8A2CE0F991}" type="datetimeFigureOut">
              <a:rPr lang="en-US"/>
              <a:pPr>
                <a:defRPr/>
              </a:pPr>
              <a:t>4/19/2025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5BB201B-A672-4D94-B061-4BD781B71C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Lst>
  <p:txStyles>
    <p:titleStyle>
      <a:lvl1pPr algn="l" rtl="0" fontAlgn="base">
        <a:spcBef>
          <a:spcPct val="0"/>
        </a:spcBef>
        <a:spcAft>
          <a:spcPct val="0"/>
        </a:spcAft>
        <a:defRPr sz="2800" b="1" kern="1200">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itchFamily="34" charset="0"/>
        </a:defRPr>
      </a:lvl2pPr>
      <a:lvl3pPr algn="l" rtl="0" fontAlgn="base">
        <a:spcBef>
          <a:spcPct val="0"/>
        </a:spcBef>
        <a:spcAft>
          <a:spcPct val="0"/>
        </a:spcAft>
        <a:defRPr sz="2800" b="1">
          <a:solidFill>
            <a:schemeClr val="tx2"/>
          </a:solidFill>
          <a:latin typeface="Arial" pitchFamily="34" charset="0"/>
        </a:defRPr>
      </a:lvl3pPr>
      <a:lvl4pPr algn="l" rtl="0" fontAlgn="base">
        <a:spcBef>
          <a:spcPct val="0"/>
        </a:spcBef>
        <a:spcAft>
          <a:spcPct val="0"/>
        </a:spcAft>
        <a:defRPr sz="2800" b="1">
          <a:solidFill>
            <a:schemeClr val="tx2"/>
          </a:solidFill>
          <a:latin typeface="Arial" pitchFamily="34" charset="0"/>
        </a:defRPr>
      </a:lvl4pPr>
      <a:lvl5pPr algn="l" rtl="0" fontAlgn="base">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algn="l" rtl="0" fontAlgn="base">
        <a:lnSpc>
          <a:spcPts val="2600"/>
        </a:lnSpc>
        <a:spcBef>
          <a:spcPts val="600"/>
        </a:spcBef>
        <a:spcAft>
          <a:spcPts val="600"/>
        </a:spcAft>
        <a:defRPr sz="2100" b="1" kern="1200">
          <a:solidFill>
            <a:schemeClr val="tx1"/>
          </a:solidFill>
          <a:latin typeface="+mn-lt"/>
          <a:ea typeface="+mn-ea"/>
          <a:cs typeface="+mn-cs"/>
        </a:defRPr>
      </a:lvl1pPr>
      <a:lvl2pPr algn="l" rtl="0" fontAlgn="base">
        <a:lnSpc>
          <a:spcPts val="2600"/>
        </a:lnSpc>
        <a:spcBef>
          <a:spcPct val="0"/>
        </a:spcBef>
        <a:spcAft>
          <a:spcPts val="1800"/>
        </a:spcAft>
        <a:defRPr sz="2100" kern="1200">
          <a:solidFill>
            <a:schemeClr val="tx1"/>
          </a:solidFill>
          <a:latin typeface="+mn-lt"/>
          <a:ea typeface="+mn-ea"/>
          <a:cs typeface="+mn-cs"/>
        </a:defRPr>
      </a:lvl2pPr>
      <a:lvl3pPr marL="173038" indent="-173038" algn="l" rtl="0" fontAlgn="base">
        <a:lnSpc>
          <a:spcPts val="2600"/>
        </a:lnSpc>
        <a:spcBef>
          <a:spcPct val="0"/>
        </a:spcBef>
        <a:spcAft>
          <a:spcPts val="1800"/>
        </a:spcAft>
        <a:buClr>
          <a:schemeClr val="tx2"/>
        </a:buClr>
        <a:buFont typeface="Arial" pitchFamily="34" charset="0"/>
        <a:buChar char="•"/>
        <a:defRPr sz="2100" kern="1200">
          <a:solidFill>
            <a:schemeClr val="tx1"/>
          </a:solidFill>
          <a:latin typeface="+mn-lt"/>
          <a:ea typeface="+mn-ea"/>
          <a:cs typeface="+mn-cs"/>
        </a:defRPr>
      </a:lvl3pPr>
      <a:lvl4pPr marL="633413" indent="-173038" algn="l" rtl="0" fontAlgn="base">
        <a:lnSpc>
          <a:spcPts val="2600"/>
        </a:lnSpc>
        <a:spcBef>
          <a:spcPct val="0"/>
        </a:spcBef>
        <a:spcAft>
          <a:spcPts val="1800"/>
        </a:spcAft>
        <a:buClr>
          <a:schemeClr val="accent1"/>
        </a:buClr>
        <a:buFont typeface="Arial" pitchFamily="34" charset="0"/>
        <a:buChar char="−"/>
        <a:defRPr sz="2100" kern="1200">
          <a:solidFill>
            <a:schemeClr val="tx1"/>
          </a:solidFill>
          <a:latin typeface="+mn-lt"/>
          <a:ea typeface="+mn-ea"/>
          <a:cs typeface="+mn-cs"/>
        </a:defRPr>
      </a:lvl4pPr>
      <a:lvl5pPr marL="1084263" indent="-173038" algn="l" rtl="0" fontAlgn="base">
        <a:lnSpc>
          <a:spcPts val="2600"/>
        </a:lnSpc>
        <a:spcBef>
          <a:spcPct val="0"/>
        </a:spcBef>
        <a:spcAft>
          <a:spcPts val="1800"/>
        </a:spcAft>
        <a:buClr>
          <a:srgbClr val="94877A"/>
        </a:buClr>
        <a:buFont typeface="Calibri"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smGrid">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b">
            <a:normAutofit/>
          </a:bodyPr>
          <a:lstStyle/>
          <a:p>
            <a:r>
              <a:rPr lang="en-US" dirty="0"/>
              <a:t>Click to edit Master styles</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1DB9D44-1F46-4603-8161-38450DC4C6D4}" type="datetimeFigureOut">
              <a:rPr lang="en-US"/>
              <a:pPr>
                <a:defRPr/>
              </a:pPr>
              <a:t>4/19/2025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88A6FE0-4A83-4077-89CA-095095700A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Lst>
  <p:txStyles>
    <p:titleStyle>
      <a:lvl1pPr algn="l" rtl="0" fontAlgn="base">
        <a:lnSpc>
          <a:spcPts val="4000"/>
        </a:lnSpc>
        <a:spcBef>
          <a:spcPct val="0"/>
        </a:spcBef>
        <a:spcAft>
          <a:spcPct val="0"/>
        </a:spcAft>
        <a:defRPr sz="4400" b="1" kern="1200" cap="all">
          <a:solidFill>
            <a:schemeClr val="tx2"/>
          </a:solidFill>
          <a:latin typeface="+mj-lt"/>
          <a:ea typeface="+mj-ea"/>
          <a:cs typeface="+mj-cs"/>
        </a:defRPr>
      </a:lvl1pPr>
      <a:lvl2pPr algn="l" rtl="0" fontAlgn="base">
        <a:lnSpc>
          <a:spcPts val="4000"/>
        </a:lnSpc>
        <a:spcBef>
          <a:spcPct val="0"/>
        </a:spcBef>
        <a:spcAft>
          <a:spcPct val="0"/>
        </a:spcAft>
        <a:defRPr sz="4400" b="1">
          <a:solidFill>
            <a:schemeClr val="tx2"/>
          </a:solidFill>
          <a:latin typeface="Arial" pitchFamily="34" charset="0"/>
        </a:defRPr>
      </a:lvl2pPr>
      <a:lvl3pPr algn="l" rtl="0" fontAlgn="base">
        <a:lnSpc>
          <a:spcPts val="4000"/>
        </a:lnSpc>
        <a:spcBef>
          <a:spcPct val="0"/>
        </a:spcBef>
        <a:spcAft>
          <a:spcPct val="0"/>
        </a:spcAft>
        <a:defRPr sz="4400" b="1">
          <a:solidFill>
            <a:schemeClr val="tx2"/>
          </a:solidFill>
          <a:latin typeface="Arial" pitchFamily="34" charset="0"/>
        </a:defRPr>
      </a:lvl3pPr>
      <a:lvl4pPr algn="l" rtl="0" fontAlgn="base">
        <a:lnSpc>
          <a:spcPts val="4000"/>
        </a:lnSpc>
        <a:spcBef>
          <a:spcPct val="0"/>
        </a:spcBef>
        <a:spcAft>
          <a:spcPct val="0"/>
        </a:spcAft>
        <a:defRPr sz="4400" b="1">
          <a:solidFill>
            <a:schemeClr val="tx2"/>
          </a:solidFill>
          <a:latin typeface="Arial" pitchFamily="34" charset="0"/>
        </a:defRPr>
      </a:lvl4pPr>
      <a:lvl5pPr algn="l" rtl="0" fontAlgn="base">
        <a:lnSpc>
          <a:spcPts val="4000"/>
        </a:lnSpc>
        <a:spcBef>
          <a:spcPct val="0"/>
        </a:spcBef>
        <a:spcAft>
          <a:spcPct val="0"/>
        </a:spcAft>
        <a:defRPr sz="4400" b="1">
          <a:solidFill>
            <a:schemeClr val="tx2"/>
          </a:solidFill>
          <a:latin typeface="Arial" pitchFamily="34" charset="0"/>
        </a:defRPr>
      </a:lvl5pPr>
      <a:lvl6pPr marL="457200" algn="l" rtl="0" fontAlgn="base">
        <a:lnSpc>
          <a:spcPts val="4000"/>
        </a:lnSpc>
        <a:spcBef>
          <a:spcPct val="0"/>
        </a:spcBef>
        <a:spcAft>
          <a:spcPct val="0"/>
        </a:spcAft>
        <a:defRPr sz="4400" b="1">
          <a:solidFill>
            <a:schemeClr val="tx2"/>
          </a:solidFill>
          <a:latin typeface="Arial" pitchFamily="34" charset="0"/>
        </a:defRPr>
      </a:lvl6pPr>
      <a:lvl7pPr marL="914400" algn="l" rtl="0" fontAlgn="base">
        <a:lnSpc>
          <a:spcPts val="4000"/>
        </a:lnSpc>
        <a:spcBef>
          <a:spcPct val="0"/>
        </a:spcBef>
        <a:spcAft>
          <a:spcPct val="0"/>
        </a:spcAft>
        <a:defRPr sz="4400" b="1">
          <a:solidFill>
            <a:schemeClr val="tx2"/>
          </a:solidFill>
          <a:latin typeface="Arial" pitchFamily="34" charset="0"/>
        </a:defRPr>
      </a:lvl7pPr>
      <a:lvl8pPr marL="1371600" algn="l" rtl="0" fontAlgn="base">
        <a:lnSpc>
          <a:spcPts val="4000"/>
        </a:lnSpc>
        <a:spcBef>
          <a:spcPct val="0"/>
        </a:spcBef>
        <a:spcAft>
          <a:spcPct val="0"/>
        </a:spcAft>
        <a:defRPr sz="4400" b="1">
          <a:solidFill>
            <a:schemeClr val="tx2"/>
          </a:solidFill>
          <a:latin typeface="Arial" pitchFamily="34" charset="0"/>
        </a:defRPr>
      </a:lvl8pPr>
      <a:lvl9pPr marL="1828800" algn="l" rtl="0" fontAlgn="base">
        <a:lnSpc>
          <a:spcPts val="4000"/>
        </a:lnSpc>
        <a:spcBef>
          <a:spcPct val="0"/>
        </a:spcBef>
        <a:spcAft>
          <a:spcPct val="0"/>
        </a:spcAft>
        <a:defRPr sz="4400" b="1">
          <a:solidFill>
            <a:schemeClr val="tx2"/>
          </a:solidFill>
          <a:latin typeface="Arial" pitchFamily="34" charset="0"/>
        </a:defRPr>
      </a:lvl9pPr>
    </p:titleStyle>
    <p:bodyStyle>
      <a:lvl1pPr marL="228600" algn="l" rtl="0" fontAlgn="base">
        <a:lnSpc>
          <a:spcPts val="3600"/>
        </a:lnSpc>
        <a:spcBef>
          <a:spcPct val="0"/>
        </a:spcBef>
        <a:spcAft>
          <a:spcPct val="0"/>
        </a:spcAft>
        <a:defRPr sz="3600" b="1" kern="1200" cap="all">
          <a:solidFill>
            <a:schemeClr val="bg1"/>
          </a:solidFill>
          <a:latin typeface="+mn-lt"/>
          <a:ea typeface="+mn-ea"/>
          <a:cs typeface="+mn-cs"/>
        </a:defRPr>
      </a:lvl1pPr>
      <a:lvl2pPr marL="228600" algn="l" rtl="0" fontAlgn="base">
        <a:lnSpc>
          <a:spcPts val="2400"/>
        </a:lnSpc>
        <a:spcBef>
          <a:spcPct val="0"/>
        </a:spcBef>
        <a:spcAft>
          <a:spcPct val="0"/>
        </a:spcAft>
        <a:defRPr sz="2400" kern="1200" cap="all">
          <a:solidFill>
            <a:schemeClr val="bg1"/>
          </a:solidFill>
          <a:latin typeface="+mn-lt"/>
          <a:ea typeface="+mn-ea"/>
          <a:cs typeface="+mn-cs"/>
        </a:defRPr>
      </a:lvl2pPr>
      <a:lvl3pPr marL="228600" algn="l" rtl="0" fontAlgn="base">
        <a:lnSpc>
          <a:spcPts val="1600"/>
        </a:lnSpc>
        <a:spcBef>
          <a:spcPct val="0"/>
        </a:spcBef>
        <a:spcAft>
          <a:spcPct val="0"/>
        </a:spcAft>
        <a:defRPr sz="1600" kern="1200" cap="all">
          <a:solidFill>
            <a:schemeClr val="bg1"/>
          </a:solidFill>
          <a:latin typeface="+mn-lt"/>
          <a:ea typeface="+mn-ea"/>
          <a:cs typeface="+mn-cs"/>
        </a:defRPr>
      </a:lvl3pPr>
      <a:lvl4pPr marL="228600" algn="l" rtl="0" fontAlgn="base">
        <a:lnSpc>
          <a:spcPts val="1600"/>
        </a:lnSpc>
        <a:spcBef>
          <a:spcPct val="0"/>
        </a:spcBef>
        <a:spcAft>
          <a:spcPct val="0"/>
        </a:spcAft>
        <a:defRPr sz="1600" kern="1200" cap="all">
          <a:solidFill>
            <a:schemeClr val="bg1"/>
          </a:solidFill>
          <a:latin typeface="+mn-lt"/>
          <a:ea typeface="+mn-ea"/>
          <a:cs typeface="+mn-cs"/>
        </a:defRPr>
      </a:lvl4pPr>
      <a:lvl5pPr marL="228600" algn="l" rtl="0" fontAlgn="base">
        <a:lnSpc>
          <a:spcPts val="1600"/>
        </a:lnSpc>
        <a:spcBef>
          <a:spcPct val="0"/>
        </a:spcBef>
        <a:spcAft>
          <a:spcPct val="0"/>
        </a:spcAft>
        <a:defRPr sz="1600" kern="1200" cap="all">
          <a:solidFill>
            <a:schemeClr val="bg1"/>
          </a:solidFill>
          <a:latin typeface="+mn-lt"/>
          <a:ea typeface="+mn-ea"/>
          <a:cs typeface="+mn-cs"/>
        </a:defRPr>
      </a:lvl5pPr>
      <a:lvl6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6pPr>
      <a:lvl7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7pPr>
      <a:lvl8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8pPr>
      <a:lvl9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17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29.e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image" Target="../media/image36.png"/><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FontTx/>
              <a:buNone/>
              <a:defRPr/>
            </a:pPr>
            <a:r>
              <a:rPr lang="en-US" b="1" cap="all" dirty="0" err="1">
                <a:solidFill>
                  <a:schemeClr val="bg1"/>
                </a:solidFill>
                <a:cs typeface="+mn-cs"/>
              </a:rPr>
              <a:t>BugProof</a:t>
            </a:r>
            <a:endParaRPr lang="en-US" altLang="ja-JP" b="1" cap="all" dirty="0">
              <a:solidFill>
                <a:schemeClr val="bg1"/>
              </a:solidFill>
              <a:cs typeface="+mn-cs"/>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395536" y="1052736"/>
            <a:ext cx="8000629" cy="5472608"/>
          </a:xfrm>
          <a:prstGeom prst="rect">
            <a:avLst/>
          </a:prstGeom>
          <a:noFill/>
          <a:ln>
            <a:noFill/>
          </a:ln>
        </p:spPr>
        <p:txBody>
          <a:bodyPr>
            <a:noAutofit/>
          </a:bodyPr>
          <a:lstStyle/>
          <a:p>
            <a:pPr marL="360" algn="ctr">
              <a:lnSpc>
                <a:spcPct val="90000"/>
              </a:lnSpc>
              <a:spcBef>
                <a:spcPts val="1001"/>
              </a:spcBef>
              <a:buClr>
                <a:srgbClr val="000000"/>
              </a:buClr>
            </a:pPr>
            <a:r>
              <a:rPr lang="en-IL" sz="2800" b="1" dirty="0"/>
              <a:t>QFT-based controller design tools</a:t>
            </a:r>
            <a:r>
              <a:rPr lang="en-GB" sz="2800" b="1" dirty="0"/>
              <a:t>: </a:t>
            </a:r>
          </a:p>
          <a:p>
            <a:pPr marL="360" algn="ctr" rtl="1">
              <a:lnSpc>
                <a:spcPct val="90000"/>
              </a:lnSpc>
              <a:spcBef>
                <a:spcPts val="1001"/>
              </a:spcBef>
              <a:buClr>
                <a:srgbClr val="000000"/>
              </a:buClr>
            </a:pPr>
            <a:r>
              <a:rPr lang="en-GB" sz="2800" b="1" dirty="0"/>
              <a:t>Properties, </a:t>
            </a:r>
            <a:r>
              <a:rPr lang="en-IL" sz="2800" b="1" dirty="0"/>
              <a:t>capabilities,</a:t>
            </a:r>
            <a:r>
              <a:rPr lang="en-US" sz="2800" b="1" dirty="0"/>
              <a:t> and</a:t>
            </a:r>
            <a:r>
              <a:rPr lang="en-IL" sz="2800" b="1" dirty="0"/>
              <a:t> examples</a:t>
            </a:r>
            <a:endParaRPr lang="en-US" sz="2800" b="1" dirty="0"/>
          </a:p>
          <a:p>
            <a:pPr marL="360" rtl="1">
              <a:lnSpc>
                <a:spcPct val="90000"/>
              </a:lnSpc>
              <a:spcBef>
                <a:spcPts val="1001"/>
              </a:spcBef>
              <a:buClr>
                <a:srgbClr val="000000"/>
              </a:buClr>
            </a:pPr>
            <a:endParaRPr lang="en-US" sz="2400" dirty="0">
              <a:solidFill>
                <a:srgbClr val="000000"/>
              </a:solidFill>
            </a:endParaRPr>
          </a:p>
          <a:p>
            <a:r>
              <a:rPr lang="en-GB" i="1" dirty="0"/>
              <a:t>	2025 IAAC Control Conference </a:t>
            </a:r>
            <a:r>
              <a:rPr lang="en-GB" dirty="0"/>
              <a:t>(IAAC3),</a:t>
            </a:r>
          </a:p>
          <a:p>
            <a:r>
              <a:rPr lang="en-GB" dirty="0"/>
              <a:t>	April 28, 2025.</a:t>
            </a:r>
          </a:p>
          <a:p>
            <a:endParaRPr lang="en-GB" sz="2400" dirty="0">
              <a:solidFill>
                <a:srgbClr val="000000"/>
              </a:solidFill>
            </a:endParaRPr>
          </a:p>
          <a:p>
            <a:r>
              <a:rPr lang="en-GB" sz="2400" dirty="0">
                <a:solidFill>
                  <a:srgbClr val="000000"/>
                </a:solidFill>
              </a:rPr>
              <a:t>	</a:t>
            </a:r>
            <a:r>
              <a:rPr lang="en-GB" dirty="0">
                <a:solidFill>
                  <a:srgbClr val="000000"/>
                </a:solidFill>
              </a:rPr>
              <a:t>Oded Yaniv</a:t>
            </a:r>
            <a:endParaRPr lang="he-IL" dirty="0">
              <a:solidFill>
                <a:srgbClr val="000000"/>
              </a:solidFill>
            </a:endParaRPr>
          </a:p>
          <a:p>
            <a:pPr marL="360" algn="r" rtl="1">
              <a:lnSpc>
                <a:spcPct val="90000"/>
              </a:lnSpc>
              <a:spcBef>
                <a:spcPts val="1001"/>
              </a:spcBef>
              <a:buClr>
                <a:srgbClr val="000000"/>
              </a:buClr>
            </a:pPr>
            <a:endParaRPr lang="en-US" sz="2000" dirty="0">
              <a:solidFill>
                <a:srgbClr val="FF0000"/>
              </a:solidFill>
            </a:endParaRPr>
          </a:p>
          <a:p>
            <a:pPr marL="360" algn="r" rtl="1">
              <a:lnSpc>
                <a:spcPct val="90000"/>
              </a:lnSpc>
              <a:spcBef>
                <a:spcPts val="1001"/>
              </a:spcBef>
              <a:buClr>
                <a:srgbClr val="000000"/>
              </a:buClr>
            </a:pPr>
            <a:endParaRPr lang="en-US" sz="2000" dirty="0">
              <a:solidFill>
                <a:srgbClr val="FF0000"/>
              </a:solidFill>
            </a:endParaRPr>
          </a:p>
          <a:p>
            <a:pPr lvl="2">
              <a:lnSpc>
                <a:spcPct val="90000"/>
              </a:lnSpc>
              <a:spcBef>
                <a:spcPts val="1001"/>
              </a:spcBef>
            </a:pPr>
            <a:r>
              <a:rPr lang="en-GB" dirty="0"/>
              <a:t>The QFT methodology was developed by </a:t>
            </a:r>
            <a:r>
              <a:rPr lang="en-GB" dirty="0">
                <a:solidFill>
                  <a:srgbClr val="0070C0"/>
                </a:solidFill>
              </a:rPr>
              <a:t>Prof. Yitzhak Horowitz</a:t>
            </a:r>
            <a:r>
              <a:rPr lang="en-GB" dirty="0"/>
              <a:t>, </a:t>
            </a:r>
            <a:r>
              <a:rPr lang="he-IL" dirty="0"/>
              <a:t>ז"ל</a:t>
            </a:r>
            <a:br>
              <a:rPr lang="en-GB" dirty="0"/>
            </a:br>
            <a:r>
              <a:rPr lang="en-GB" dirty="0" err="1">
                <a:solidFill>
                  <a:srgbClr val="0070C0"/>
                </a:solidFill>
              </a:rPr>
              <a:t>Dr.</a:t>
            </a:r>
            <a:r>
              <a:rPr lang="en-GB" dirty="0">
                <a:solidFill>
                  <a:srgbClr val="0070C0"/>
                </a:solidFill>
              </a:rPr>
              <a:t> Marcel Sidi</a:t>
            </a:r>
            <a:r>
              <a:rPr lang="en-GB" dirty="0"/>
              <a:t> </a:t>
            </a:r>
            <a:r>
              <a:rPr lang="he-IL" dirty="0"/>
              <a:t> (ז"ל)</a:t>
            </a:r>
            <a:r>
              <a:rPr lang="en-GB" dirty="0"/>
              <a:t>contributed greatly in the early stages and over the years.</a:t>
            </a:r>
            <a:endParaRPr lang="en-US" b="0" strike="noStrike" spc="-1" dirty="0">
              <a:solidFill>
                <a:srgbClr val="000000"/>
              </a:solidFill>
              <a:latin typeface="Calibri"/>
            </a:endParaRPr>
          </a:p>
        </p:txBody>
      </p:sp>
    </p:spTree>
    <p:extLst>
      <p:ext uri="{BB962C8B-B14F-4D97-AF65-F5344CB8AC3E}">
        <p14:creationId xmlns:p14="http://schemas.microsoft.com/office/powerpoint/2010/main" val="103538179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GB" b="1" dirty="0">
                <a:solidFill>
                  <a:schemeClr val="bg2"/>
                </a:solidFill>
              </a:rPr>
              <a:t>… and how it looks on the Nichols chart</a:t>
            </a:r>
            <a:endParaRPr lang="he-IL" b="1" dirty="0">
              <a:solidFill>
                <a:schemeClr val="bg2"/>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dirty="0"/>
          </a:p>
        </p:txBody>
      </p:sp>
      <p:pic>
        <p:nvPicPr>
          <p:cNvPr id="5" name="Picture 4">
            <a:extLst>
              <a:ext uri="{FF2B5EF4-FFF2-40B4-BE49-F238E27FC236}">
                <a16:creationId xmlns:a16="http://schemas.microsoft.com/office/drawing/2014/main" id="{6CD3B725-A99F-308D-5D71-E1555675DDF4}"/>
              </a:ext>
            </a:extLst>
          </p:cNvPr>
          <p:cNvPicPr>
            <a:picLocks noChangeAspect="1"/>
          </p:cNvPicPr>
          <p:nvPr/>
        </p:nvPicPr>
        <p:blipFill>
          <a:blip r:embed="rId3"/>
          <a:stretch>
            <a:fillRect/>
          </a:stretch>
        </p:blipFill>
        <p:spPr>
          <a:xfrm>
            <a:off x="323528" y="908311"/>
            <a:ext cx="6768751" cy="5076564"/>
          </a:xfrm>
          <a:prstGeom prst="rect">
            <a:avLst/>
          </a:prstGeom>
        </p:spPr>
      </p:pic>
      <p:sp>
        <p:nvSpPr>
          <p:cNvPr id="7" name="TextShape 2">
            <a:extLst>
              <a:ext uri="{FF2B5EF4-FFF2-40B4-BE49-F238E27FC236}">
                <a16:creationId xmlns:a16="http://schemas.microsoft.com/office/drawing/2014/main" id="{BBC46F36-7705-31B3-BABF-7CF2EB2943FB}"/>
              </a:ext>
            </a:extLst>
          </p:cNvPr>
          <p:cNvSpPr txBox="1"/>
          <p:nvPr/>
        </p:nvSpPr>
        <p:spPr>
          <a:xfrm>
            <a:off x="6660232" y="1484784"/>
            <a:ext cx="2376264" cy="1802377"/>
          </a:xfrm>
          <a:prstGeom prst="rect">
            <a:avLst/>
          </a:prstGeom>
          <a:noFill/>
          <a:ln>
            <a:noFill/>
          </a:ln>
        </p:spPr>
        <p:txBody>
          <a:bodyPr>
            <a:noAutofit/>
          </a:bodyPr>
          <a:lstStyle/>
          <a:p>
            <a:pPr marL="360">
              <a:lnSpc>
                <a:spcPct val="90000"/>
              </a:lnSpc>
              <a:spcBef>
                <a:spcPts val="1001"/>
              </a:spcBef>
              <a:buClr>
                <a:srgbClr val="000000"/>
              </a:buClr>
            </a:pPr>
            <a:r>
              <a:rPr lang="en-GB" sz="2200" spc="-1" dirty="0">
                <a:solidFill>
                  <a:srgbClr val="0070C0"/>
                </a:solidFill>
                <a:latin typeface="Calibri"/>
              </a:rPr>
              <a:t>Blue: Identification</a:t>
            </a:r>
          </a:p>
          <a:p>
            <a:pPr marL="360">
              <a:lnSpc>
                <a:spcPct val="90000"/>
              </a:lnSpc>
              <a:spcBef>
                <a:spcPts val="1001"/>
              </a:spcBef>
              <a:buClr>
                <a:srgbClr val="000000"/>
              </a:buClr>
            </a:pPr>
            <a:r>
              <a:rPr lang="en-GB" sz="2200" spc="-1" dirty="0">
                <a:solidFill>
                  <a:srgbClr val="FF0000"/>
                </a:solidFill>
                <a:latin typeface="Calibri"/>
              </a:rPr>
              <a:t>Red: Corrected</a:t>
            </a:r>
          </a:p>
          <a:p>
            <a:pPr marL="343260" indent="-342900" algn="l">
              <a:lnSpc>
                <a:spcPct val="90000"/>
              </a:lnSpc>
              <a:spcBef>
                <a:spcPts val="1001"/>
              </a:spcBef>
              <a:buClr>
                <a:srgbClr val="000000"/>
              </a:buClr>
              <a:buFont typeface="Wingdings" panose="05000000000000000000" pitchFamily="2" charset="2"/>
              <a:buChar char="v"/>
            </a:pPr>
            <a:endParaRPr lang="en-GB" sz="2200" spc="-1" dirty="0">
              <a:solidFill>
                <a:srgbClr val="FF0000"/>
              </a:solidFill>
              <a:latin typeface="Calibri"/>
            </a:endParaRPr>
          </a:p>
          <a:p>
            <a:pPr marL="343260" indent="-342900" algn="l">
              <a:lnSpc>
                <a:spcPct val="90000"/>
              </a:lnSpc>
              <a:spcBef>
                <a:spcPts val="1001"/>
              </a:spcBef>
              <a:buClr>
                <a:srgbClr val="000000"/>
              </a:buClr>
              <a:buFont typeface="Wingdings" panose="05000000000000000000" pitchFamily="2" charset="2"/>
              <a:buChar char="v"/>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he-IL" sz="2200" spc="-1" dirty="0">
              <a:solidFill>
                <a:srgbClr val="FF0000"/>
              </a:solidFill>
              <a:latin typeface="Calibri"/>
            </a:endParaRPr>
          </a:p>
        </p:txBody>
      </p:sp>
    </p:spTree>
    <p:extLst>
      <p:ext uri="{BB962C8B-B14F-4D97-AF65-F5344CB8AC3E}">
        <p14:creationId xmlns:p14="http://schemas.microsoft.com/office/powerpoint/2010/main" val="30592969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GB" b="1" dirty="0">
                <a:solidFill>
                  <a:schemeClr val="bg2"/>
                </a:solidFill>
              </a:rPr>
              <a:t>One More Important Observation …</a:t>
            </a:r>
            <a:endParaRPr lang="he-IL" b="1" dirty="0">
              <a:solidFill>
                <a:schemeClr val="bg2"/>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17622C-E53E-7307-057F-5552C9DB188C}"/>
                  </a:ext>
                </a:extLst>
              </p:cNvPr>
              <p:cNvSpPr txBox="1"/>
              <p:nvPr/>
            </p:nvSpPr>
            <p:spPr>
              <a:xfrm>
                <a:off x="251520" y="719714"/>
                <a:ext cx="5670376" cy="12494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IL" i="1" smtClean="0">
                              <a:solidFill>
                                <a:srgbClr val="836967"/>
                              </a:solidFill>
                              <a:latin typeface="Cambria Math" panose="02040503050406030204" pitchFamily="18" charset="0"/>
                            </a:rPr>
                          </m:ctrlPr>
                        </m:fPr>
                        <m:num>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𝜃</m:t>
                              </m:r>
                            </m:e>
                            <m:sub>
                              <m:r>
                                <a:rPr lang="en-IL" i="1">
                                  <a:latin typeface="Cambria Math" panose="02040503050406030204" pitchFamily="18" charset="0"/>
                                </a:rPr>
                                <m:t>𝑚</m:t>
                              </m:r>
                            </m:sub>
                          </m:sSub>
                        </m:num>
                        <m:den>
                          <m:r>
                            <a:rPr lang="en-IL" i="1">
                              <a:latin typeface="Cambria Math" panose="02040503050406030204" pitchFamily="18" charset="0"/>
                            </a:rPr>
                            <m:t>𝐼</m:t>
                          </m:r>
                        </m:den>
                      </m:f>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𝑇</m:t>
                              </m:r>
                            </m:sub>
                          </m:sSub>
                          <m:d>
                            <m:dPr>
                              <m:ctrlPr>
                                <a:rPr lang="en-IL" i="1">
                                  <a:solidFill>
                                    <a:srgbClr val="836967"/>
                                  </a:solidFill>
                                  <a:latin typeface="Cambria Math" panose="02040503050406030204" pitchFamily="18" charset="0"/>
                                </a:rPr>
                              </m:ctrlPr>
                            </m:dPr>
                            <m:e>
                              <m:sSup>
                                <m:sSupPr>
                                  <m:ctrlPr>
                                    <a:rPr lang="en-IL" i="1">
                                      <a:solidFill>
                                        <a:srgbClr val="836967"/>
                                      </a:solidFill>
                                      <a:latin typeface="Cambria Math" panose="02040503050406030204" pitchFamily="18" charset="0"/>
                                    </a:rPr>
                                  </m:ctrlPr>
                                </m:sSupPr>
                                <m:e>
                                  <m:r>
                                    <a:rPr lang="en-IL" i="1">
                                      <a:latin typeface="Cambria Math" panose="02040503050406030204" pitchFamily="18" charset="0"/>
                                    </a:rPr>
                                    <m:t>𝑠</m:t>
                                  </m:r>
                                </m:e>
                                <m:sup>
                                  <m:r>
                                    <a:rPr lang="en-IL" i="0">
                                      <a:latin typeface="Cambria Math" panose="02040503050406030204" pitchFamily="18" charset="0"/>
                                    </a:rPr>
                                    <m:t>2</m:t>
                                  </m:r>
                                </m:sup>
                              </m:sSup>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𝑑</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r>
                                <a:rPr lang="en-IL" i="1">
                                  <a:latin typeface="Cambria Math" panose="02040503050406030204" pitchFamily="18" charset="0"/>
                                </a:rPr>
                                <m:t>𝑠</m:t>
                              </m:r>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𝐶</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e>
                          </m:d>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𝑚</m:t>
                              </m:r>
                            </m:sub>
                          </m:sSub>
                          <m:sSup>
                            <m:sSupPr>
                              <m:ctrlPr>
                                <a:rPr lang="en-IL" i="1">
                                  <a:solidFill>
                                    <a:srgbClr val="836967"/>
                                  </a:solidFill>
                                  <a:latin typeface="Cambria Math" panose="02040503050406030204" pitchFamily="18" charset="0"/>
                                </a:rPr>
                              </m:ctrlPr>
                            </m:sSupPr>
                            <m:e>
                              <m:r>
                                <a:rPr lang="en-IL" i="1">
                                  <a:latin typeface="Cambria Math" panose="02040503050406030204" pitchFamily="18" charset="0"/>
                                </a:rPr>
                                <m:t>𝑠</m:t>
                              </m:r>
                            </m:e>
                            <m:sup>
                              <m:r>
                                <a:rPr lang="en-IL" i="0">
                                  <a:latin typeface="Cambria Math" panose="02040503050406030204" pitchFamily="18" charset="0"/>
                                </a:rPr>
                                <m:t>2</m:t>
                              </m:r>
                            </m:sup>
                          </m:sSup>
                          <m:d>
                            <m:dPr>
                              <m:ctrlPr>
                                <a:rPr lang="en-IL" i="1">
                                  <a:solidFill>
                                    <a:srgbClr val="836967"/>
                                  </a:solidFill>
                                  <a:latin typeface="Cambria Math" panose="02040503050406030204" pitchFamily="18" charset="0"/>
                                </a:rPr>
                              </m:ctrlPr>
                            </m:dPr>
                            <m:e>
                              <m:sSup>
                                <m:sSupPr>
                                  <m:ctrlPr>
                                    <a:rPr lang="en-IL" i="1">
                                      <a:solidFill>
                                        <a:srgbClr val="836967"/>
                                      </a:solidFill>
                                      <a:latin typeface="Cambria Math" panose="02040503050406030204" pitchFamily="18" charset="0"/>
                                    </a:rPr>
                                  </m:ctrlPr>
                                </m:sSupPr>
                                <m:e>
                                  <m:r>
                                    <a:rPr lang="en-IL" i="1">
                                      <a:latin typeface="Cambria Math" panose="02040503050406030204" pitchFamily="18" charset="0"/>
                                    </a:rPr>
                                    <m:t>𝑠</m:t>
                                  </m:r>
                                </m:e>
                                <m:sup>
                                  <m:r>
                                    <a:rPr lang="en-IL" i="0">
                                      <a:latin typeface="Cambria Math" panose="02040503050406030204" pitchFamily="18" charset="0"/>
                                    </a:rPr>
                                    <m:t>2</m:t>
                                  </m:r>
                                </m:sup>
                              </m:sSup>
                              <m:r>
                                <a:rPr lang="en-IL" i="0">
                                  <a:latin typeface="Cambria Math" panose="02040503050406030204" pitchFamily="18" charset="0"/>
                                </a:rPr>
                                <m:t>+</m:t>
                              </m:r>
                              <m:r>
                                <a:rPr lang="en-IL" i="1">
                                  <a:latin typeface="Cambria Math" panose="02040503050406030204" pitchFamily="18" charset="0"/>
                                </a:rPr>
                                <m:t>𝑠</m:t>
                              </m:r>
                              <m:r>
                                <a:rPr lang="en-IL" i="0">
                                  <a:latin typeface="Cambria Math" panose="02040503050406030204" pitchFamily="18" charset="0"/>
                                </a:rPr>
                                <m:t>∙</m:t>
                              </m:r>
                              <m:r>
                                <a:rPr lang="en-IL" i="1">
                                  <a:latin typeface="Cambria Math" panose="02040503050406030204" pitchFamily="18" charset="0"/>
                                </a:rPr>
                                <m:t>𝑑</m:t>
                              </m:r>
                              <m:r>
                                <a:rPr lang="en-IL" i="0">
                                  <a:latin typeface="Cambria Math" panose="02040503050406030204" pitchFamily="18" charset="0"/>
                                </a:rPr>
                                <m:t>∙</m:t>
                              </m:r>
                              <m:d>
                                <m:dPr>
                                  <m:ctrlPr>
                                    <a:rPr lang="en-IL" i="1">
                                      <a:solidFill>
                                        <a:srgbClr val="836967"/>
                                      </a:solidFill>
                                      <a:latin typeface="Cambria Math" panose="02040503050406030204" pitchFamily="18" charset="0"/>
                                    </a:rPr>
                                  </m:ctrlPr>
                                </m:dPr>
                                <m:e>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𝑚</m:t>
                                          </m:r>
                                        </m:sub>
                                      </m:sSub>
                                    </m:den>
                                  </m:f>
                                </m:e>
                              </m:d>
                              <m:r>
                                <a:rPr lang="en-IL" i="0">
                                  <a:latin typeface="Cambria Math" panose="02040503050406030204" pitchFamily="18" charset="0"/>
                                </a:rPr>
                                <m:t>+</m:t>
                              </m:r>
                              <m:r>
                                <a:rPr lang="en-IL" i="1">
                                  <a:latin typeface="Cambria Math" panose="02040503050406030204" pitchFamily="18" charset="0"/>
                                </a:rPr>
                                <m:t>𝐶</m:t>
                              </m:r>
                              <m:r>
                                <a:rPr lang="en-IL" i="0">
                                  <a:latin typeface="Cambria Math" panose="02040503050406030204" pitchFamily="18" charset="0"/>
                                </a:rPr>
                                <m:t>∙</m:t>
                              </m:r>
                              <m:d>
                                <m:dPr>
                                  <m:ctrlPr>
                                    <a:rPr lang="en-IL" i="1">
                                      <a:solidFill>
                                        <a:srgbClr val="836967"/>
                                      </a:solidFill>
                                      <a:latin typeface="Cambria Math" panose="02040503050406030204" pitchFamily="18" charset="0"/>
                                    </a:rPr>
                                  </m:ctrlPr>
                                </m:dPr>
                                <m:e>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𝑚</m:t>
                                          </m:r>
                                        </m:sub>
                                      </m:sSub>
                                    </m:den>
                                  </m:f>
                                </m:e>
                              </m:d>
                            </m:e>
                          </m:d>
                        </m:den>
                      </m:f>
                    </m:oMath>
                  </m:oMathPara>
                </a14:m>
                <a:endParaRPr lang="en-IL" dirty="0"/>
              </a:p>
            </p:txBody>
          </p:sp>
        </mc:Choice>
        <mc:Fallback xmlns="">
          <p:sp>
            <p:nvSpPr>
              <p:cNvPr id="8" name="TextBox 7">
                <a:extLst>
                  <a:ext uri="{FF2B5EF4-FFF2-40B4-BE49-F238E27FC236}">
                    <a16:creationId xmlns:a16="http://schemas.microsoft.com/office/drawing/2014/main" id="{8117622C-E53E-7307-057F-5552C9DB188C}"/>
                  </a:ext>
                </a:extLst>
              </p:cNvPr>
              <p:cNvSpPr txBox="1">
                <a:spLocks noRot="1" noChangeAspect="1" noMove="1" noResize="1" noEditPoints="1" noAdjustHandles="1" noChangeArrowheads="1" noChangeShapeType="1" noTextEdit="1"/>
              </p:cNvSpPr>
              <p:nvPr/>
            </p:nvSpPr>
            <p:spPr>
              <a:xfrm>
                <a:off x="251520" y="719714"/>
                <a:ext cx="5670376" cy="1249445"/>
              </a:xfrm>
              <a:prstGeom prst="rect">
                <a:avLst/>
              </a:prstGeom>
              <a:blipFill>
                <a:blip r:embed="rId3"/>
                <a:stretch>
                  <a:fillRect/>
                </a:stretch>
              </a:blipFill>
            </p:spPr>
            <p:txBody>
              <a:bodyPr/>
              <a:lstStyle/>
              <a:p>
                <a:r>
                  <a:rPr lang="en-IL">
                    <a:noFill/>
                  </a:rPr>
                  <a:t> </a:t>
                </a:r>
              </a:p>
            </p:txBody>
          </p:sp>
        </mc:Fallback>
      </mc:AlternateContent>
      <p:sp>
        <p:nvSpPr>
          <p:cNvPr id="13" name="TextShape 2">
            <a:extLst>
              <a:ext uri="{FF2B5EF4-FFF2-40B4-BE49-F238E27FC236}">
                <a16:creationId xmlns:a16="http://schemas.microsoft.com/office/drawing/2014/main" id="{8F29C501-1286-48B5-4D63-ED61E1BCE27D}"/>
              </a:ext>
            </a:extLst>
          </p:cNvPr>
          <p:cNvSpPr txBox="1"/>
          <p:nvPr/>
        </p:nvSpPr>
        <p:spPr>
          <a:xfrm>
            <a:off x="417985" y="3102628"/>
            <a:ext cx="3649959" cy="2054564"/>
          </a:xfrm>
          <a:prstGeom prst="rect">
            <a:avLst/>
          </a:prstGeom>
          <a:noFill/>
          <a:ln>
            <a:noFill/>
          </a:ln>
        </p:spPr>
        <p:txBody>
          <a:bodyPr>
            <a:noAutofit/>
          </a:bodyPr>
          <a:lstStyle/>
          <a:p>
            <a:pPr marL="360">
              <a:lnSpc>
                <a:spcPct val="90000"/>
              </a:lnSpc>
              <a:spcBef>
                <a:spcPts val="1001"/>
              </a:spcBef>
              <a:buClr>
                <a:srgbClr val="000000"/>
              </a:buClr>
            </a:pPr>
            <a:r>
              <a:rPr lang="en-GB" sz="2200" spc="-1" dirty="0">
                <a:latin typeface="Calibri"/>
              </a:rPr>
              <a:t>I have seen “special” motors, where </a:t>
            </a:r>
          </a:p>
          <a:p>
            <a:pPr marL="360">
              <a:lnSpc>
                <a:spcPct val="90000"/>
              </a:lnSpc>
              <a:spcBef>
                <a:spcPts val="1001"/>
              </a:spcBef>
              <a:buClr>
                <a:srgbClr val="000000"/>
              </a:buClr>
            </a:pPr>
            <a:r>
              <a:rPr lang="en-GB" sz="2200" spc="-1" dirty="0">
                <a:latin typeface="Calibri"/>
              </a:rPr>
              <a:t>This is a very bad technology! because it dramatically reduces the closed-loop bandwidth.</a:t>
            </a:r>
          </a:p>
        </p:txBody>
      </p:sp>
      <p:sp>
        <p:nvSpPr>
          <p:cNvPr id="14" name="TextShape 2">
            <a:extLst>
              <a:ext uri="{FF2B5EF4-FFF2-40B4-BE49-F238E27FC236}">
                <a16:creationId xmlns:a16="http://schemas.microsoft.com/office/drawing/2014/main" id="{BA219BC2-440E-2A32-62C2-E2F4F6BA7E02}"/>
              </a:ext>
            </a:extLst>
          </p:cNvPr>
          <p:cNvSpPr txBox="1"/>
          <p:nvPr/>
        </p:nvSpPr>
        <p:spPr>
          <a:xfrm>
            <a:off x="371882" y="6091916"/>
            <a:ext cx="8580445" cy="733448"/>
          </a:xfrm>
          <a:prstGeom prst="rect">
            <a:avLst/>
          </a:prstGeom>
          <a:noFill/>
          <a:ln>
            <a:noFill/>
          </a:ln>
        </p:spPr>
        <p:txBody>
          <a:bodyPr>
            <a:noAutofit/>
          </a:bodyPr>
          <a:lstStyle/>
          <a:p>
            <a:pPr marL="360">
              <a:lnSpc>
                <a:spcPct val="90000"/>
              </a:lnSpc>
              <a:spcBef>
                <a:spcPts val="1001"/>
              </a:spcBef>
              <a:buClr>
                <a:srgbClr val="000000"/>
              </a:buClr>
            </a:pPr>
            <a:r>
              <a:rPr lang="en-GB" sz="2200" spc="-1" dirty="0">
                <a:solidFill>
                  <a:srgbClr val="FF0000"/>
                </a:solidFill>
                <a:latin typeface="Calibri"/>
              </a:rPr>
              <a:t>This phenomenon might occur when there is more than one load </a:t>
            </a:r>
            <a:r>
              <a:rPr lang="en-GB" sz="2200" spc="-1" dirty="0">
                <a:solidFill>
                  <a:srgbClr val="FF0000"/>
                </a:solidFill>
                <a:latin typeface="Calibri"/>
                <a:sym typeface="Wingdings" panose="05000000000000000000" pitchFamily="2" charset="2"/>
              </a:rPr>
              <a:t></a:t>
            </a:r>
            <a:r>
              <a:rPr lang="en-GB" sz="2200" spc="-1" dirty="0">
                <a:solidFill>
                  <a:srgbClr val="FF0000"/>
                </a:solidFill>
                <a:latin typeface="Calibri"/>
              </a:rPr>
              <a:t> Mechanical designers should be careful when designing the mechanics.</a:t>
            </a:r>
          </a:p>
        </p:txBody>
      </p:sp>
      <p:pic>
        <p:nvPicPr>
          <p:cNvPr id="3" name="Picture 2">
            <a:extLst>
              <a:ext uri="{FF2B5EF4-FFF2-40B4-BE49-F238E27FC236}">
                <a16:creationId xmlns:a16="http://schemas.microsoft.com/office/drawing/2014/main" id="{B472A98B-4631-DBB1-2AFE-01E19C8C0403}"/>
              </a:ext>
            </a:extLst>
          </p:cNvPr>
          <p:cNvPicPr>
            <a:picLocks noChangeAspect="1"/>
          </p:cNvPicPr>
          <p:nvPr/>
        </p:nvPicPr>
        <p:blipFill>
          <a:blip r:embed="rId4"/>
          <a:stretch>
            <a:fillRect/>
          </a:stretch>
        </p:blipFill>
        <p:spPr>
          <a:xfrm>
            <a:off x="3912178" y="2349246"/>
            <a:ext cx="5052053" cy="378904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59AB6D3-6D30-366B-F8FE-82AA759983DC}"/>
                  </a:ext>
                </a:extLst>
              </p:cNvPr>
              <p:cNvSpPr txBox="1"/>
              <p:nvPr/>
            </p:nvSpPr>
            <p:spPr>
              <a:xfrm>
                <a:off x="1331640" y="3390671"/>
                <a:ext cx="10542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rgbClr val="FF0000"/>
                              </a:solidFill>
                              <a:latin typeface="Cambria Math" panose="02040503050406030204" pitchFamily="18" charset="0"/>
                            </a:rPr>
                          </m:ctrlPr>
                        </m:sSubPr>
                        <m:e>
                          <m:r>
                            <a:rPr lang="en-IL" i="1">
                              <a:solidFill>
                                <a:srgbClr val="FF0000"/>
                              </a:solidFill>
                              <a:latin typeface="Cambria Math" panose="02040503050406030204" pitchFamily="18" charset="0"/>
                            </a:rPr>
                            <m:t>𝜔</m:t>
                          </m:r>
                        </m:e>
                        <m:sub>
                          <m:r>
                            <a:rPr lang="en-IL" i="1">
                              <a:solidFill>
                                <a:srgbClr val="FF0000"/>
                              </a:solidFill>
                              <a:latin typeface="Cambria Math" panose="02040503050406030204" pitchFamily="18" charset="0"/>
                            </a:rPr>
                            <m:t>𝐴</m:t>
                          </m:r>
                        </m:sub>
                      </m:sSub>
                      <m:r>
                        <a:rPr lang="en-US" b="0" i="1" smtClean="0">
                          <a:solidFill>
                            <a:srgbClr val="FF0000"/>
                          </a:solidFill>
                          <a:latin typeface="Cambria Math" panose="02040503050406030204" pitchFamily="18" charset="0"/>
                        </a:rPr>
                        <m:t>&gt;</m:t>
                      </m:r>
                      <m:sSub>
                        <m:sSubPr>
                          <m:ctrlPr>
                            <a:rPr lang="en-IL" i="1">
                              <a:solidFill>
                                <a:srgbClr val="FF0000"/>
                              </a:solidFill>
                              <a:latin typeface="Cambria Math" panose="02040503050406030204" pitchFamily="18" charset="0"/>
                              <a:ea typeface="Calibri" panose="020F0502020204030204" pitchFamily="34" charset="0"/>
                            </a:rPr>
                          </m:ctrlPr>
                        </m:sSubPr>
                        <m:e>
                          <m:r>
                            <a:rPr lang="en-US" i="1">
                              <a:solidFill>
                                <a:srgbClr val="FF0000"/>
                              </a:solidFill>
                              <a:latin typeface="Cambria Math" panose="02040503050406030204" pitchFamily="18" charset="0"/>
                              <a:ea typeface="Calibri" panose="020F0502020204030204" pitchFamily="34" charset="0"/>
                            </a:rPr>
                            <m:t>𝜔</m:t>
                          </m:r>
                        </m:e>
                        <m:sub>
                          <m:r>
                            <a:rPr lang="en-US" i="1">
                              <a:solidFill>
                                <a:srgbClr val="FF0000"/>
                              </a:solidFill>
                              <a:latin typeface="Cambria Math" panose="02040503050406030204" pitchFamily="18" charset="0"/>
                              <a:ea typeface="Calibri" panose="020F0502020204030204" pitchFamily="34" charset="0"/>
                            </a:rPr>
                            <m:t>𝑅</m:t>
                          </m:r>
                        </m:sub>
                      </m:sSub>
                    </m:oMath>
                  </m:oMathPara>
                </a14:m>
                <a:endParaRPr lang="en-IL" dirty="0"/>
              </a:p>
            </p:txBody>
          </p:sp>
        </mc:Choice>
        <mc:Fallback xmlns="">
          <p:sp>
            <p:nvSpPr>
              <p:cNvPr id="11" name="TextBox 10">
                <a:extLst>
                  <a:ext uri="{FF2B5EF4-FFF2-40B4-BE49-F238E27FC236}">
                    <a16:creationId xmlns:a16="http://schemas.microsoft.com/office/drawing/2014/main" id="{759AB6D3-6D30-366B-F8FE-82AA759983DC}"/>
                  </a:ext>
                </a:extLst>
              </p:cNvPr>
              <p:cNvSpPr txBox="1">
                <a:spLocks noRot="1" noChangeAspect="1" noMove="1" noResize="1" noEditPoints="1" noAdjustHandles="1" noChangeArrowheads="1" noChangeShapeType="1" noTextEdit="1"/>
              </p:cNvSpPr>
              <p:nvPr/>
            </p:nvSpPr>
            <p:spPr>
              <a:xfrm>
                <a:off x="1331640" y="3390671"/>
                <a:ext cx="1054214" cy="369332"/>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BA1CDC8-73F3-DDA4-9A91-95F4FCB7D0F3}"/>
                  </a:ext>
                </a:extLst>
              </p:cNvPr>
              <p:cNvSpPr txBox="1"/>
              <p:nvPr/>
            </p:nvSpPr>
            <p:spPr>
              <a:xfrm>
                <a:off x="107504" y="2047139"/>
                <a:ext cx="3876682" cy="9114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IL" i="1">
                              <a:solidFill>
                                <a:srgbClr val="836967"/>
                              </a:solidFill>
                              <a:latin typeface="Cambria Math" panose="02040503050406030204" pitchFamily="18" charset="0"/>
                            </a:rPr>
                          </m:ctrlPr>
                        </m:radPr>
                        <m:deg/>
                        <m:e>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𝐶</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e>
                      </m:rad>
                      <m:r>
                        <a:rPr lang="en-GB" b="0" i="1" smtClean="0">
                          <a:latin typeface="Cambria Math" panose="02040503050406030204" pitchFamily="18" charset="0"/>
                        </a:rPr>
                        <m:t>=</m:t>
                      </m:r>
                      <m:sSub>
                        <m:sSubPr>
                          <m:ctrlPr>
                            <a:rPr lang="en-IL" i="1" smtClean="0">
                              <a:solidFill>
                                <a:schemeClr val="tx1"/>
                              </a:solidFill>
                              <a:latin typeface="Cambria Math" panose="02040503050406030204" pitchFamily="18" charset="0"/>
                            </a:rPr>
                          </m:ctrlPr>
                        </m:sSubPr>
                        <m:e>
                          <m:r>
                            <a:rPr lang="en-IL" i="1">
                              <a:solidFill>
                                <a:schemeClr val="tx1"/>
                              </a:solidFill>
                              <a:latin typeface="Cambria Math" panose="02040503050406030204" pitchFamily="18" charset="0"/>
                            </a:rPr>
                            <m:t>𝜔</m:t>
                          </m:r>
                        </m:e>
                        <m:sub>
                          <m:r>
                            <a:rPr lang="en-IL" i="1">
                              <a:solidFill>
                                <a:schemeClr val="tx1"/>
                              </a:solidFill>
                              <a:latin typeface="Cambria Math" panose="02040503050406030204" pitchFamily="18" charset="0"/>
                            </a:rPr>
                            <m:t>𝐴</m:t>
                          </m:r>
                        </m:sub>
                      </m:sSub>
                      <m:r>
                        <a:rPr lang="en-US" i="1">
                          <a:solidFill>
                            <a:schemeClr val="tx1"/>
                          </a:solidFill>
                          <a:latin typeface="Cambria Math" panose="02040503050406030204" pitchFamily="18" charset="0"/>
                        </a:rPr>
                        <m:t>&lt;</m:t>
                      </m:r>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𝜔</m:t>
                          </m:r>
                        </m:e>
                        <m:sub>
                          <m:r>
                            <a:rPr lang="en-US" i="1">
                              <a:latin typeface="Cambria Math" panose="02040503050406030204" pitchFamily="18" charset="0"/>
                              <a:ea typeface="Calibri" panose="020F0502020204030204" pitchFamily="34" charset="0"/>
                            </a:rPr>
                            <m:t>𝑅</m:t>
                          </m:r>
                        </m:sub>
                      </m:sSub>
                      <m:r>
                        <a:rPr lang="en-US" i="1">
                          <a:latin typeface="Cambria Math" panose="02040503050406030204" pitchFamily="18" charset="0"/>
                          <a:ea typeface="Calibri" panose="020F0502020204030204" pitchFamily="34" charset="0"/>
                        </a:rPr>
                        <m:t>=</m:t>
                      </m:r>
                      <m:rad>
                        <m:radPr>
                          <m:degHide m:val="on"/>
                          <m:ctrlPr>
                            <a:rPr lang="en-IL" i="1">
                              <a:latin typeface="Cambria Math" panose="02040503050406030204" pitchFamily="18" charset="0"/>
                              <a:ea typeface="Calibri" panose="020F0502020204030204" pitchFamily="34" charset="0"/>
                            </a:rPr>
                          </m:ctrlPr>
                        </m:radPr>
                        <m:deg/>
                        <m:e>
                          <m:f>
                            <m:fPr>
                              <m:ctrlPr>
                                <a:rPr lang="en-IL"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𝐶</m:t>
                              </m:r>
                            </m:num>
                            <m:den>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𝐽</m:t>
                                  </m:r>
                                </m:e>
                                <m:sub>
                                  <m:r>
                                    <a:rPr lang="en-US" i="1">
                                      <a:latin typeface="Cambria Math" panose="02040503050406030204" pitchFamily="18" charset="0"/>
                                      <a:ea typeface="Calibri" panose="020F0502020204030204" pitchFamily="34" charset="0"/>
                                    </a:rPr>
                                    <m:t>𝑀</m:t>
                                  </m:r>
                                </m:sub>
                              </m:sSub>
                            </m:den>
                          </m:f>
                        </m:e>
                      </m:rad>
                    </m:oMath>
                  </m:oMathPara>
                </a14:m>
                <a:endParaRPr lang="en-IL" dirty="0"/>
              </a:p>
            </p:txBody>
          </p:sp>
        </mc:Choice>
        <mc:Fallback xmlns="">
          <p:sp>
            <p:nvSpPr>
              <p:cNvPr id="9" name="TextBox 8">
                <a:extLst>
                  <a:ext uri="{FF2B5EF4-FFF2-40B4-BE49-F238E27FC236}">
                    <a16:creationId xmlns:a16="http://schemas.microsoft.com/office/drawing/2014/main" id="{DBA1CDC8-73F3-DDA4-9A91-95F4FCB7D0F3}"/>
                  </a:ext>
                </a:extLst>
              </p:cNvPr>
              <p:cNvSpPr txBox="1">
                <a:spLocks noRot="1" noChangeAspect="1" noMove="1" noResize="1" noEditPoints="1" noAdjustHandles="1" noChangeArrowheads="1" noChangeShapeType="1" noTextEdit="1"/>
              </p:cNvSpPr>
              <p:nvPr/>
            </p:nvSpPr>
            <p:spPr>
              <a:xfrm>
                <a:off x="107504" y="2047139"/>
                <a:ext cx="3876682" cy="911468"/>
              </a:xfrm>
              <a:prstGeom prst="rect">
                <a:avLst/>
              </a:prstGeom>
              <a:blipFill>
                <a:blip r:embed="rId7"/>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647359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2138EDE3-A9A4-BF15-6E8F-E475C497F8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3448050"/>
            <a:ext cx="466725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8">
            <a:extLst>
              <a:ext uri="{FF2B5EF4-FFF2-40B4-BE49-F238E27FC236}">
                <a16:creationId xmlns:a16="http://schemas.microsoft.com/office/drawing/2014/main" id="{BF421219-D1F5-A0FE-046B-3D1EAE85F835}"/>
              </a:ext>
            </a:extLst>
          </p:cNvPr>
          <p:cNvSpPr>
            <a:spLocks noChangeArrowheads="1"/>
          </p:cNvSpPr>
          <p:nvPr/>
        </p:nvSpPr>
        <p:spPr bwMode="auto">
          <a:xfrm>
            <a:off x="493713" y="691997"/>
            <a:ext cx="81153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eaLnBrk="1" hangingPunct="1">
              <a:spcBef>
                <a:spcPct val="0"/>
              </a:spcBef>
              <a:buFontTx/>
              <a:buNone/>
            </a:pPr>
            <a:r>
              <a:rPr lang="en-GB" altLang="en-US" spc="-1" dirty="0">
                <a:latin typeface="Calibri"/>
              </a:rPr>
              <a:t>S. Mollov: </a:t>
            </a:r>
            <a:r>
              <a:rPr lang="en-US" spc="-1" dirty="0">
                <a:latin typeface="Calibri"/>
              </a:rPr>
              <a:t>all feedback designs in </a:t>
            </a:r>
            <a:r>
              <a:rPr lang="en-US" dirty="0">
                <a:effectLst/>
                <a:latin typeface="Aptos" panose="020B0004020202020204" pitchFamily="34" charset="0"/>
                <a:ea typeface="Calibri" panose="020F0502020204030204" pitchFamily="34" charset="0"/>
              </a:rPr>
              <a:t>applications where performance matters are using QFT ($50M turn-over/year)</a:t>
            </a:r>
            <a:endParaRPr lang="en-GB" altLang="en-US" b="1" dirty="0"/>
          </a:p>
        </p:txBody>
      </p:sp>
      <p:grpSp>
        <p:nvGrpSpPr>
          <p:cNvPr id="8197" name="Group 1">
            <a:extLst>
              <a:ext uri="{FF2B5EF4-FFF2-40B4-BE49-F238E27FC236}">
                <a16:creationId xmlns:a16="http://schemas.microsoft.com/office/drawing/2014/main" id="{619436DA-CBDF-C9CB-CABC-4F4D0F1C7F41}"/>
              </a:ext>
            </a:extLst>
          </p:cNvPr>
          <p:cNvGrpSpPr>
            <a:grpSpLocks noChangeAspect="1"/>
          </p:cNvGrpSpPr>
          <p:nvPr/>
        </p:nvGrpSpPr>
        <p:grpSpPr bwMode="auto">
          <a:xfrm>
            <a:off x="3446463" y="3575050"/>
            <a:ext cx="1311275" cy="1828800"/>
            <a:chOff x="0" y="1362075"/>
            <a:chExt cx="3776663" cy="5267325"/>
          </a:xfrm>
        </p:grpSpPr>
        <p:pic>
          <p:nvPicPr>
            <p:cNvPr id="8204" name="Picture 6">
              <a:extLst>
                <a:ext uri="{FF2B5EF4-FFF2-40B4-BE49-F238E27FC236}">
                  <a16:creationId xmlns:a16="http://schemas.microsoft.com/office/drawing/2014/main" id="{D0CCD09F-8DCE-F1CF-A58F-0C83472F3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95"/>
            <a:stretch>
              <a:fillRect/>
            </a:stretch>
          </p:blipFill>
          <p:spPr bwMode="auto">
            <a:xfrm>
              <a:off x="0" y="1362075"/>
              <a:ext cx="3776663"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6">
              <a:extLst>
                <a:ext uri="{FF2B5EF4-FFF2-40B4-BE49-F238E27FC236}">
                  <a16:creationId xmlns:a16="http://schemas.microsoft.com/office/drawing/2014/main" id="{0C3841DA-C652-9403-3680-255D8E06E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911" t="13338" r="50784" b="51779"/>
            <a:stretch>
              <a:fillRect/>
            </a:stretch>
          </p:blipFill>
          <p:spPr bwMode="auto">
            <a:xfrm>
              <a:off x="768350" y="2070100"/>
              <a:ext cx="10001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8" name="Picture 7">
            <a:extLst>
              <a:ext uri="{FF2B5EF4-FFF2-40B4-BE49-F238E27FC236}">
                <a16:creationId xmlns:a16="http://schemas.microsoft.com/office/drawing/2014/main" id="{1F6EA657-F1B2-B015-4DB3-6DF4FDD5739F}"/>
              </a:ext>
            </a:extLst>
          </p:cNvPr>
          <p:cNvPicPr>
            <a:picLocks noChangeAspect="1"/>
          </p:cNvPicPr>
          <p:nvPr/>
        </p:nvPicPr>
        <p:blipFill>
          <a:blip r:embed="rId5">
            <a:extLst>
              <a:ext uri="{28A0092B-C50C-407E-A947-70E740481C1C}">
                <a14:useLocalDpi xmlns:a14="http://schemas.microsoft.com/office/drawing/2010/main" val="0"/>
              </a:ext>
            </a:extLst>
          </a:blip>
          <a:srcRect l="18346" r="17905"/>
          <a:stretch>
            <a:fillRect/>
          </a:stretch>
        </p:blipFill>
        <p:spPr bwMode="auto">
          <a:xfrm>
            <a:off x="6248400" y="1555750"/>
            <a:ext cx="236061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0">
            <a:extLst>
              <a:ext uri="{FF2B5EF4-FFF2-40B4-BE49-F238E27FC236}">
                <a16:creationId xmlns:a16="http://schemas.microsoft.com/office/drawing/2014/main" id="{C21F2A92-429B-6D38-2CD1-597A3AF91DF0}"/>
              </a:ext>
            </a:extLst>
          </p:cNvPr>
          <p:cNvGrpSpPr>
            <a:grpSpLocks/>
          </p:cNvGrpSpPr>
          <p:nvPr/>
        </p:nvGrpSpPr>
        <p:grpSpPr bwMode="auto">
          <a:xfrm>
            <a:off x="322263" y="3848100"/>
            <a:ext cx="2855912" cy="2701925"/>
            <a:chOff x="743579" y="2783393"/>
            <a:chExt cx="2857143" cy="2701848"/>
          </a:xfrm>
        </p:grpSpPr>
        <p:pic>
          <p:nvPicPr>
            <p:cNvPr id="8202" name="Picture 8">
              <a:extLst>
                <a:ext uri="{FF2B5EF4-FFF2-40B4-BE49-F238E27FC236}">
                  <a16:creationId xmlns:a16="http://schemas.microsoft.com/office/drawing/2014/main" id="{D6ED8295-6E2F-020F-D132-C9CE78ADA1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3579" y="4015592"/>
              <a:ext cx="2857143" cy="146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9">
              <a:extLst>
                <a:ext uri="{FF2B5EF4-FFF2-40B4-BE49-F238E27FC236}">
                  <a16:creationId xmlns:a16="http://schemas.microsoft.com/office/drawing/2014/main" id="{4D4F9EAF-1808-5A42-AEE9-EC557251DEE9}"/>
                </a:ext>
              </a:extLst>
            </p:cNvPr>
            <p:cNvPicPr>
              <a:picLocks noChangeAspect="1"/>
            </p:cNvPicPr>
            <p:nvPr/>
          </p:nvPicPr>
          <p:blipFill>
            <a:blip r:embed="rId7">
              <a:extLst>
                <a:ext uri="{28A0092B-C50C-407E-A947-70E740481C1C}">
                  <a14:useLocalDpi xmlns:a14="http://schemas.microsoft.com/office/drawing/2010/main" val="0"/>
                </a:ext>
              </a:extLst>
            </a:blip>
            <a:srcRect t="21584"/>
            <a:stretch>
              <a:fillRect/>
            </a:stretch>
          </p:blipFill>
          <p:spPr bwMode="auto">
            <a:xfrm>
              <a:off x="743579" y="2783393"/>
              <a:ext cx="2857143" cy="125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21">
            <a:extLst>
              <a:ext uri="{FF2B5EF4-FFF2-40B4-BE49-F238E27FC236}">
                <a16:creationId xmlns:a16="http://schemas.microsoft.com/office/drawing/2014/main" id="{DF02ECF1-BACB-564F-4784-D93254D296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464" b="10040"/>
          <a:stretch>
            <a:fillRect/>
          </a:stretch>
        </p:blipFill>
        <p:spPr bwMode="auto">
          <a:xfrm>
            <a:off x="493713" y="1920875"/>
            <a:ext cx="2832100"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20" descr="http://www.moog.com/images/Markets/Automotive/KC.jpg">
            <a:extLst>
              <a:ext uri="{FF2B5EF4-FFF2-40B4-BE49-F238E27FC236}">
                <a16:creationId xmlns:a16="http://schemas.microsoft.com/office/drawing/2014/main" id="{54CE4EE3-8B6D-10A4-4347-7025B91332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6089" r="26859" b="2646"/>
          <a:stretch>
            <a:fillRect/>
          </a:stretch>
        </p:blipFill>
        <p:spPr bwMode="auto">
          <a:xfrm>
            <a:off x="3713163" y="1438275"/>
            <a:ext cx="2043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6">
            <a:extLst>
              <a:ext uri="{FF2B5EF4-FFF2-40B4-BE49-F238E27FC236}">
                <a16:creationId xmlns:a16="http://schemas.microsoft.com/office/drawing/2014/main" id="{5B470D2C-112C-4BE3-1F9B-28802D42A29E}"/>
              </a:ext>
            </a:extLst>
          </p:cNvPr>
          <p:cNvSpPr>
            <a:spLocks noChangeArrowheads="1"/>
          </p:cNvSpPr>
          <p:nvPr/>
        </p:nvSpPr>
        <p:spPr bwMode="gray">
          <a:xfrm>
            <a:off x="539552" y="191470"/>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GB" b="1" dirty="0">
                <a:solidFill>
                  <a:schemeClr val="bg2"/>
                </a:solidFill>
              </a:rPr>
              <a:t>MOOG NEDERLAND</a:t>
            </a:r>
            <a:endParaRPr lang="he-IL" b="1" dirty="0">
              <a:solidFill>
                <a:schemeClr val="bg2"/>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rtl="1" fontAlgn="auto">
              <a:spcBef>
                <a:spcPct val="0"/>
              </a:spcBef>
              <a:spcAft>
                <a:spcPts val="0"/>
              </a:spcAft>
              <a:buFontTx/>
              <a:buNone/>
              <a:defRPr/>
            </a:pPr>
            <a:r>
              <a:rPr lang="en-US" altLang="ja-JP" b="1" cap="all" dirty="0">
                <a:solidFill>
                  <a:schemeClr val="bg1"/>
                </a:solidFill>
                <a:cs typeface="+mn-cs"/>
              </a:rPr>
              <a:t>Example Pitch control (</a:t>
            </a:r>
            <a:r>
              <a:rPr lang="en-US" altLang="ja-JP" b="1" cap="all" dirty="0" err="1">
                <a:solidFill>
                  <a:schemeClr val="bg1"/>
                </a:solidFill>
                <a:cs typeface="+mn-cs"/>
              </a:rPr>
              <a:t>AoA</a:t>
            </a:r>
            <a:r>
              <a:rPr lang="en-US" altLang="ja-JP" b="1" cap="all" dirty="0">
                <a:solidFill>
                  <a:schemeClr val="bg1"/>
                </a:solidFill>
                <a:cs typeface="+mn-cs"/>
              </a:rPr>
              <a:t>)</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433300" y="764704"/>
            <a:ext cx="8311133" cy="3384376"/>
          </a:xfrm>
          <a:prstGeom prst="rect">
            <a:avLst/>
          </a:prstGeom>
          <a:noFill/>
          <a:ln>
            <a:noFill/>
          </a:ln>
        </p:spPr>
        <p:txBody>
          <a:bodyPr>
            <a:noAutofit/>
          </a:bodyPr>
          <a:lstStyle/>
          <a:p>
            <a:pPr marL="342900" indent="-342900">
              <a:buFont typeface="Wingdings" panose="05000000000000000000" pitchFamily="2" charset="2"/>
              <a:buChar char="v"/>
            </a:pPr>
            <a:r>
              <a:rPr lang="en-GB" sz="2400" dirty="0">
                <a:latin typeface="Menlo"/>
              </a:rPr>
              <a:t>Plant given by its state-space model {</a:t>
            </a:r>
            <a:r>
              <a:rPr lang="en-GB" sz="2400" dirty="0" err="1">
                <a:latin typeface="Menlo"/>
              </a:rPr>
              <a:t>a,b,c,d</a:t>
            </a:r>
            <a:r>
              <a:rPr lang="en-GB" sz="2400" dirty="0">
                <a:latin typeface="Menlo"/>
              </a:rPr>
              <a:t>}</a:t>
            </a:r>
          </a:p>
          <a:p>
            <a:pPr marL="342900" indent="-342900">
              <a:buFont typeface="Wingdings" panose="05000000000000000000" pitchFamily="2" charset="2"/>
              <a:buChar char="v"/>
            </a:pPr>
            <a:r>
              <a:rPr lang="en-GB" sz="2400" dirty="0">
                <a:latin typeface="Menlo"/>
              </a:rPr>
              <a:t>Actuator dynamic = w/(</a:t>
            </a:r>
            <a:r>
              <a:rPr lang="en-GB" sz="2400" dirty="0" err="1">
                <a:latin typeface="Menlo"/>
              </a:rPr>
              <a:t>s+w</a:t>
            </a:r>
            <a:r>
              <a:rPr lang="en-GB" sz="2400" dirty="0">
                <a:latin typeface="Menlo"/>
              </a:rPr>
              <a:t>), w=20.2 rad/s</a:t>
            </a:r>
            <a:endParaRPr lang="en-US" sz="2400" dirty="0">
              <a:latin typeface="Menlo"/>
            </a:endParaRPr>
          </a:p>
          <a:p>
            <a:pPr marL="342900" indent="-342900">
              <a:buFont typeface="Wingdings" panose="05000000000000000000" pitchFamily="2" charset="2"/>
              <a:buChar char="v"/>
            </a:pPr>
            <a:r>
              <a:rPr lang="en-GB" sz="2400" b="0" i="0" dirty="0">
                <a:effectLst/>
                <a:latin typeface="Menlo"/>
              </a:rPr>
              <a:t>Plant delay=0.2 sec.</a:t>
            </a:r>
          </a:p>
          <a:p>
            <a:pPr marL="342900" indent="-342900">
              <a:buFont typeface="Wingdings" panose="05000000000000000000" pitchFamily="2" charset="2"/>
              <a:buChar char="v"/>
            </a:pPr>
            <a:r>
              <a:rPr lang="en-GB" sz="2400" dirty="0">
                <a:latin typeface="Menlo"/>
              </a:rPr>
              <a:t>Sensors: </a:t>
            </a:r>
            <a:r>
              <a:rPr lang="en-GB" sz="2400" dirty="0" err="1">
                <a:latin typeface="Menlo"/>
              </a:rPr>
              <a:t>AoA</a:t>
            </a:r>
            <a:r>
              <a:rPr lang="en-GB" sz="2400" dirty="0">
                <a:latin typeface="Menlo"/>
              </a:rPr>
              <a:t>, </a:t>
            </a:r>
            <a:r>
              <a:rPr lang="en-GB" sz="2400" dirty="0" err="1">
                <a:latin typeface="Menlo"/>
              </a:rPr>
              <a:t>dot_AoA</a:t>
            </a:r>
            <a:r>
              <a:rPr lang="en-GB" sz="2400" dirty="0">
                <a:latin typeface="Menlo"/>
              </a:rPr>
              <a:t>. </a:t>
            </a:r>
          </a:p>
          <a:p>
            <a:pPr marL="342900" indent="-342900">
              <a:buFont typeface="Wingdings" panose="05000000000000000000" pitchFamily="2" charset="2"/>
              <a:buChar char="v"/>
            </a:pPr>
            <a:r>
              <a:rPr lang="en-GB" sz="2400" dirty="0">
                <a:latin typeface="Menlo"/>
              </a:rPr>
              <a:t>Actuator: Elevator control surface</a:t>
            </a:r>
            <a:endParaRPr lang="en-GB" sz="2400" b="0" i="0" dirty="0">
              <a:effectLst/>
              <a:latin typeface="Menlo"/>
            </a:endParaRPr>
          </a:p>
          <a:p>
            <a:pPr marL="342900" indent="-342900">
              <a:buFont typeface="Wingdings" panose="05000000000000000000" pitchFamily="2" charset="2"/>
              <a:buChar char="v"/>
            </a:pPr>
            <a:r>
              <a:rPr lang="en-GB" sz="2400" b="0" i="0" dirty="0">
                <a:effectLst/>
                <a:latin typeface="Menlo"/>
              </a:rPr>
              <a:t>Tolerances: </a:t>
            </a:r>
          </a:p>
          <a:p>
            <a:pPr marL="800100" lvl="1" indent="-342900">
              <a:buFont typeface="Wingdings" panose="05000000000000000000" pitchFamily="2" charset="2"/>
              <a:buChar char="v"/>
            </a:pPr>
            <a:r>
              <a:rPr lang="en-GB" sz="2400" b="0" i="0" dirty="0">
                <a:effectLst/>
                <a:latin typeface="Menlo"/>
              </a:rPr>
              <a:t>+30% to -50% on nominal </a:t>
            </a:r>
            <a:r>
              <a:rPr lang="en-GB" sz="2400" b="0" i="0" dirty="0" err="1">
                <a:effectLst/>
                <a:latin typeface="Menlo"/>
              </a:rPr>
              <a:t>Cma</a:t>
            </a:r>
            <a:r>
              <a:rPr lang="en-GB" sz="2400" b="0" i="0" dirty="0">
                <a:effectLst/>
                <a:latin typeface="Menlo"/>
              </a:rPr>
              <a:t> (=a(4,3))</a:t>
            </a:r>
          </a:p>
          <a:p>
            <a:pPr marL="800100" lvl="1" indent="-342900">
              <a:buFont typeface="Wingdings" panose="05000000000000000000" pitchFamily="2" charset="2"/>
              <a:buChar char="v"/>
            </a:pPr>
            <a:r>
              <a:rPr lang="en-GB" sz="2400" b="0" i="0" dirty="0">
                <a:effectLst/>
                <a:latin typeface="Menlo"/>
              </a:rPr>
              <a:t>+50% to -50% on nominal </a:t>
            </a:r>
            <a:r>
              <a:rPr lang="en-GB" sz="2400" b="0" i="0" dirty="0" err="1">
                <a:effectLst/>
                <a:latin typeface="Menlo"/>
              </a:rPr>
              <a:t>Cmq</a:t>
            </a:r>
            <a:r>
              <a:rPr lang="en-GB" sz="2400" b="0" i="0" dirty="0">
                <a:effectLst/>
                <a:latin typeface="Menlo"/>
              </a:rPr>
              <a:t> (=a(4,4))</a:t>
            </a:r>
          </a:p>
          <a:p>
            <a:pPr marL="800100" lvl="1" indent="-342900">
              <a:buFont typeface="Wingdings" panose="05000000000000000000" pitchFamily="2" charset="2"/>
              <a:buChar char="v"/>
            </a:pPr>
            <a:r>
              <a:rPr lang="en-GB" sz="2400" b="0" i="0" dirty="0">
                <a:effectLst/>
                <a:latin typeface="Menlo"/>
              </a:rPr>
              <a:t>+30% to -30% on nominal </a:t>
            </a:r>
            <a:r>
              <a:rPr lang="en-GB" sz="2400" b="0" i="0" dirty="0" err="1">
                <a:effectLst/>
                <a:latin typeface="Menlo"/>
              </a:rPr>
              <a:t>Cmde</a:t>
            </a:r>
            <a:r>
              <a:rPr lang="en-GB" sz="2400" b="0" i="0" dirty="0">
                <a:effectLst/>
                <a:latin typeface="Menlo"/>
              </a:rPr>
              <a:t> (=a(4,5))</a:t>
            </a:r>
          </a:p>
        </p:txBody>
      </p:sp>
      <p:sp>
        <p:nvSpPr>
          <p:cNvPr id="5" name="TextShape 2">
            <a:extLst>
              <a:ext uri="{FF2B5EF4-FFF2-40B4-BE49-F238E27FC236}">
                <a16:creationId xmlns:a16="http://schemas.microsoft.com/office/drawing/2014/main" id="{772FADC1-ADB4-62EE-7B47-F80EFA3F311F}"/>
              </a:ext>
            </a:extLst>
          </p:cNvPr>
          <p:cNvSpPr txBox="1"/>
          <p:nvPr/>
        </p:nvSpPr>
        <p:spPr>
          <a:xfrm>
            <a:off x="433300" y="4293096"/>
            <a:ext cx="8311133" cy="2304256"/>
          </a:xfrm>
          <a:prstGeom prst="rect">
            <a:avLst/>
          </a:prstGeom>
          <a:noFill/>
          <a:ln>
            <a:noFill/>
          </a:ln>
        </p:spPr>
        <p:txBody>
          <a:bodyPr>
            <a:noAutofit/>
          </a:bodyPr>
          <a:lstStyle/>
          <a:p>
            <a:pPr marL="342900" indent="-342900">
              <a:buFont typeface="Wingdings" panose="05000000000000000000" pitchFamily="2" charset="2"/>
              <a:buChar char="v"/>
            </a:pPr>
            <a:r>
              <a:rPr lang="en-GB" sz="2400" b="0" i="0" dirty="0">
                <a:solidFill>
                  <a:srgbClr val="FF0000"/>
                </a:solidFill>
                <a:effectLst/>
                <a:latin typeface="Menlo"/>
              </a:rPr>
              <a:t>Design </a:t>
            </a:r>
            <a:r>
              <a:rPr lang="en-GB" sz="2400" b="0" i="0" dirty="0" err="1">
                <a:solidFill>
                  <a:srgbClr val="FF0000"/>
                </a:solidFill>
                <a:effectLst/>
                <a:latin typeface="Menlo"/>
              </a:rPr>
              <a:t>AoA</a:t>
            </a:r>
            <a:r>
              <a:rPr lang="en-GB" sz="2400" b="0" i="0" dirty="0">
                <a:solidFill>
                  <a:srgbClr val="FF0000"/>
                </a:solidFill>
                <a:effectLst/>
                <a:latin typeface="Menlo"/>
              </a:rPr>
              <a:t> controller with the following constraints:</a:t>
            </a:r>
            <a:endParaRPr lang="en-US" sz="2400" b="0" i="0" dirty="0">
              <a:solidFill>
                <a:srgbClr val="FF0000"/>
              </a:solidFill>
              <a:effectLst/>
              <a:latin typeface="Menlo"/>
            </a:endParaRPr>
          </a:p>
          <a:p>
            <a:pPr marL="800100" lvl="1" indent="-342900">
              <a:buFont typeface="Wingdings" panose="05000000000000000000" pitchFamily="2" charset="2"/>
              <a:buChar char="v"/>
            </a:pPr>
            <a:r>
              <a:rPr lang="en-GB" sz="2400" dirty="0">
                <a:solidFill>
                  <a:srgbClr val="FF0000"/>
                </a:solidFill>
                <a:latin typeface="Menlo"/>
              </a:rPr>
              <a:t>Upper GM=10.5dB, lower GM=6dB, PM=45</a:t>
            </a:r>
            <a:endParaRPr lang="en-US" sz="2400" dirty="0">
              <a:solidFill>
                <a:srgbClr val="FF0000"/>
              </a:solidFill>
              <a:latin typeface="Menlo"/>
            </a:endParaRPr>
          </a:p>
          <a:p>
            <a:pPr marL="800100" lvl="1" indent="-342900">
              <a:buFont typeface="Wingdings" panose="05000000000000000000" pitchFamily="2" charset="2"/>
              <a:buChar char="v"/>
            </a:pPr>
            <a:r>
              <a:rPr lang="en-GB" sz="2400" dirty="0">
                <a:solidFill>
                  <a:srgbClr val="FF0000"/>
                </a:solidFill>
                <a:latin typeface="Menlo"/>
              </a:rPr>
              <a:t>Steady state error = 0 {use integrator}</a:t>
            </a:r>
          </a:p>
          <a:p>
            <a:pPr marL="800100" lvl="1" indent="-342900">
              <a:buFont typeface="Wingdings" panose="05000000000000000000" pitchFamily="2" charset="2"/>
              <a:buChar char="v"/>
            </a:pPr>
            <a:r>
              <a:rPr lang="en-GB" sz="2400" dirty="0">
                <a:solidFill>
                  <a:srgbClr val="FF0000"/>
                </a:solidFill>
                <a:latin typeface="Menlo"/>
              </a:rPr>
              <a:t>Loop BW = 3 rad/sec</a:t>
            </a:r>
          </a:p>
          <a:p>
            <a:pPr marL="800100" lvl="1" indent="-342900">
              <a:buFont typeface="Wingdings" panose="05000000000000000000" pitchFamily="2" charset="2"/>
              <a:buChar char="v"/>
            </a:pPr>
            <a:r>
              <a:rPr lang="en-GB" sz="2400" dirty="0">
                <a:solidFill>
                  <a:srgbClr val="FF0000"/>
                </a:solidFill>
                <a:latin typeface="Menlo"/>
              </a:rPr>
              <a:t>Max overshoot less than 20% </a:t>
            </a:r>
            <a:endParaRPr lang="en-GB" sz="2400" b="0" i="0" dirty="0">
              <a:solidFill>
                <a:srgbClr val="FF0000"/>
              </a:solidFill>
              <a:effectLst/>
              <a:latin typeface="Menlo"/>
            </a:endParaRPr>
          </a:p>
          <a:p>
            <a:pPr marL="800100" lvl="1" indent="-342900">
              <a:buFont typeface="Wingdings" panose="05000000000000000000" pitchFamily="2" charset="2"/>
              <a:buChar char="v"/>
            </a:pPr>
            <a:r>
              <a:rPr lang="en-GB" sz="2400" b="0" i="0" dirty="0">
                <a:solidFill>
                  <a:srgbClr val="FF0000"/>
                </a:solidFill>
                <a:effectLst/>
                <a:latin typeface="Menlo"/>
              </a:rPr>
              <a:t>Closed loop with damping ratio better than 0.4 </a:t>
            </a:r>
          </a:p>
        </p:txBody>
      </p:sp>
    </p:spTree>
    <p:extLst>
      <p:ext uri="{BB962C8B-B14F-4D97-AF65-F5344CB8AC3E}">
        <p14:creationId xmlns:p14="http://schemas.microsoft.com/office/powerpoint/2010/main" val="69557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rtl="1" fontAlgn="auto">
              <a:spcBef>
                <a:spcPct val="0"/>
              </a:spcBef>
              <a:spcAft>
                <a:spcPts val="0"/>
              </a:spcAft>
              <a:buFontTx/>
              <a:buNone/>
              <a:defRPr/>
            </a:pPr>
            <a:r>
              <a:rPr lang="en-US" altLang="ja-JP" b="1" cap="all" dirty="0">
                <a:solidFill>
                  <a:schemeClr val="bg1"/>
                </a:solidFill>
                <a:cs typeface="+mn-cs"/>
              </a:rPr>
              <a:t>Example: Pitch control Cont.</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pic>
        <p:nvPicPr>
          <p:cNvPr id="19" name="Picture 18">
            <a:extLst>
              <a:ext uri="{FF2B5EF4-FFF2-40B4-BE49-F238E27FC236}">
                <a16:creationId xmlns:a16="http://schemas.microsoft.com/office/drawing/2014/main" id="{A0D90DB3-3190-4C84-8260-D608522B0762}"/>
              </a:ext>
            </a:extLst>
          </p:cNvPr>
          <p:cNvPicPr>
            <a:picLocks noChangeAspect="1"/>
          </p:cNvPicPr>
          <p:nvPr/>
        </p:nvPicPr>
        <p:blipFill>
          <a:blip r:embed="rId3"/>
          <a:stretch>
            <a:fillRect/>
          </a:stretch>
        </p:blipFill>
        <p:spPr>
          <a:xfrm>
            <a:off x="236544" y="1946451"/>
            <a:ext cx="6324587" cy="4743440"/>
          </a:xfrm>
          <a:prstGeom prst="rect">
            <a:avLst/>
          </a:prstGeom>
        </p:spPr>
      </p:pic>
      <p:sp>
        <p:nvSpPr>
          <p:cNvPr id="6" name="TextShape 2">
            <a:extLst>
              <a:ext uri="{FF2B5EF4-FFF2-40B4-BE49-F238E27FC236}">
                <a16:creationId xmlns:a16="http://schemas.microsoft.com/office/drawing/2014/main" id="{9969FC05-10C6-2266-5039-C268697B559B}"/>
              </a:ext>
            </a:extLst>
          </p:cNvPr>
          <p:cNvSpPr txBox="1"/>
          <p:nvPr/>
        </p:nvSpPr>
        <p:spPr>
          <a:xfrm>
            <a:off x="683568" y="743460"/>
            <a:ext cx="7391671" cy="458455"/>
          </a:xfrm>
          <a:prstGeom prst="rect">
            <a:avLst/>
          </a:prstGeom>
          <a:noFill/>
          <a:ln>
            <a:noFill/>
          </a:ln>
        </p:spPr>
        <p:txBody>
          <a:bodyPr>
            <a:noAutofit/>
          </a:bodyPr>
          <a:lstStyle/>
          <a:p>
            <a:pPr>
              <a:lnSpc>
                <a:spcPct val="90000"/>
              </a:lnSpc>
              <a:spcBef>
                <a:spcPts val="1001"/>
              </a:spcBef>
            </a:pPr>
            <a:r>
              <a:rPr lang="en-GB" sz="2200" b="0" strike="noStrike" spc="-1" dirty="0">
                <a:latin typeface="Calibri"/>
              </a:rPr>
              <a:t>The outcome of the </a:t>
            </a:r>
            <a:r>
              <a:rPr lang="en-GB" sz="2200" spc="-1" dirty="0">
                <a:latin typeface="Calibri"/>
              </a:rPr>
              <a:t>design tool is a list of controllers:</a:t>
            </a:r>
            <a:endParaRPr lang="en-GB" spc="-1" dirty="0">
              <a:latin typeface="Calibr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707547-D552-6244-2005-C7EA1BBC3B42}"/>
                  </a:ext>
                </a:extLst>
              </p:cNvPr>
              <p:cNvSpPr txBox="1"/>
              <p:nvPr/>
            </p:nvSpPr>
            <p:spPr>
              <a:xfrm>
                <a:off x="302493" y="1201915"/>
                <a:ext cx="6192688" cy="7243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pc="-1" smtClean="0">
                          <a:solidFill>
                            <a:srgbClr val="000000"/>
                          </a:solidFill>
                          <a:latin typeface="Cambria Math" panose="02040503050406030204" pitchFamily="18" charset="0"/>
                        </a:rPr>
                        <m:t>𝐶</m:t>
                      </m:r>
                      <m:d>
                        <m:dPr>
                          <m:ctrlPr>
                            <a:rPr lang="en-US" b="0" i="1" spc="-1" smtClean="0">
                              <a:solidFill>
                                <a:srgbClr val="000000"/>
                              </a:solidFill>
                              <a:latin typeface="Cambria Math" panose="02040503050406030204" pitchFamily="18" charset="0"/>
                            </a:rPr>
                          </m:ctrlPr>
                        </m:dPr>
                        <m:e>
                          <m:r>
                            <a:rPr lang="en-US" b="0" i="1" spc="-1" smtClean="0">
                              <a:solidFill>
                                <a:srgbClr val="000000"/>
                              </a:solidFill>
                              <a:latin typeface="Cambria Math" panose="02040503050406030204" pitchFamily="18" charset="0"/>
                            </a:rPr>
                            <m:t>𝑠</m:t>
                          </m:r>
                        </m:e>
                      </m:d>
                      <m:r>
                        <a:rPr lang="en-US" b="0" i="1" spc="-1" smtClean="0">
                          <a:solidFill>
                            <a:srgbClr val="000000"/>
                          </a:solidFill>
                          <a:latin typeface="Cambria Math" panose="02040503050406030204" pitchFamily="18" charset="0"/>
                        </a:rPr>
                        <m:t>=</m:t>
                      </m:r>
                      <m:d>
                        <m:dPr>
                          <m:ctrlPr>
                            <a:rPr lang="en-US" b="0" i="1" spc="-1" smtClean="0">
                              <a:solidFill>
                                <a:srgbClr val="000000"/>
                              </a:solidFill>
                              <a:latin typeface="Cambria Math" panose="02040503050406030204" pitchFamily="18" charset="0"/>
                            </a:rPr>
                          </m:ctrlPr>
                        </m:dPr>
                        <m:e>
                          <m:f>
                            <m:fPr>
                              <m:ctrlPr>
                                <a:rPr lang="en-US" b="0" i="1" spc="-1" smtClean="0">
                                  <a:solidFill>
                                    <a:srgbClr val="000000"/>
                                  </a:solidFill>
                                  <a:latin typeface="Cambria Math" panose="02040503050406030204" pitchFamily="18" charset="0"/>
                                </a:rPr>
                              </m:ctrlPr>
                            </m:fPr>
                            <m:num>
                              <m:r>
                                <a:rPr lang="en-US" b="0" i="1" spc="-1" smtClean="0">
                                  <a:solidFill>
                                    <a:srgbClr val="000000"/>
                                  </a:solidFill>
                                  <a:latin typeface="Cambria Math" panose="02040503050406030204" pitchFamily="18" charset="0"/>
                                </a:rPr>
                                <m:t>𝐾𝐼</m:t>
                              </m:r>
                            </m:num>
                            <m:den>
                              <m:r>
                                <a:rPr lang="en-US" b="0" i="1" spc="-1" smtClean="0">
                                  <a:solidFill>
                                    <a:srgbClr val="000000"/>
                                  </a:solidFill>
                                  <a:latin typeface="Cambria Math" panose="02040503050406030204" pitchFamily="18" charset="0"/>
                                </a:rPr>
                                <m:t>𝑠</m:t>
                              </m:r>
                            </m:den>
                          </m:f>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𝐾𝑃</m:t>
                          </m:r>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𝐾𝐷</m:t>
                          </m:r>
                          <m:r>
                            <a:rPr lang="en-US" b="0" i="1" spc="-1" smtClean="0">
                              <a:solidFill>
                                <a:srgbClr val="000000"/>
                              </a:solidFill>
                              <a:latin typeface="Cambria Math" panose="02040503050406030204" pitchFamily="18" charset="0"/>
                              <a:ea typeface="Cambria Math" panose="02040503050406030204" pitchFamily="18" charset="0"/>
                            </a:rPr>
                            <m:t>∙</m:t>
                          </m:r>
                          <m:r>
                            <a:rPr lang="en-US" b="0" i="1" spc="-1" smtClean="0">
                              <a:solidFill>
                                <a:srgbClr val="000000"/>
                              </a:solidFill>
                              <a:latin typeface="Cambria Math" panose="02040503050406030204" pitchFamily="18" charset="0"/>
                            </a:rPr>
                            <m:t>𝑠</m:t>
                          </m:r>
                        </m:e>
                      </m:d>
                      <m:f>
                        <m:fPr>
                          <m:ctrlPr>
                            <a:rPr lang="en-US" b="0" i="1" spc="-1" smtClean="0">
                              <a:solidFill>
                                <a:srgbClr val="000000"/>
                              </a:solidFill>
                              <a:latin typeface="Cambria Math" panose="02040503050406030204" pitchFamily="18" charset="0"/>
                            </a:rPr>
                          </m:ctrlPr>
                        </m:fPr>
                        <m:num>
                          <m:r>
                            <m:rPr>
                              <m:sty m:val="p"/>
                            </m:rPr>
                            <a:rPr lang="el-GR" b="0" i="1" spc="-1" smtClean="0">
                              <a:solidFill>
                                <a:srgbClr val="000000"/>
                              </a:solidFill>
                              <a:latin typeface="Cambria Math" panose="02040503050406030204" pitchFamily="18" charset="0"/>
                            </a:rPr>
                            <m:t>ω</m:t>
                          </m:r>
                        </m:num>
                        <m:den>
                          <m:r>
                            <a:rPr lang="en-US" b="0" i="1" spc="-1" smtClean="0">
                              <a:solidFill>
                                <a:srgbClr val="000000"/>
                              </a:solidFill>
                              <a:latin typeface="Cambria Math" panose="02040503050406030204" pitchFamily="18" charset="0"/>
                            </a:rPr>
                            <m:t>𝑠</m:t>
                          </m:r>
                          <m:r>
                            <a:rPr lang="en-US" b="0" i="1" spc="-1" smtClean="0">
                              <a:solidFill>
                                <a:srgbClr val="000000"/>
                              </a:solidFill>
                              <a:latin typeface="Cambria Math" panose="02040503050406030204" pitchFamily="18" charset="0"/>
                            </a:rPr>
                            <m:t>+</m:t>
                          </m:r>
                          <m:r>
                            <m:rPr>
                              <m:sty m:val="p"/>
                            </m:rPr>
                            <a:rPr lang="el-GR" i="1" spc="-1">
                              <a:solidFill>
                                <a:srgbClr val="000000"/>
                              </a:solidFill>
                              <a:latin typeface="Cambria Math" panose="02040503050406030204" pitchFamily="18" charset="0"/>
                            </a:rPr>
                            <m:t>ω</m:t>
                          </m:r>
                        </m:den>
                      </m:f>
                      <m:r>
                        <a:rPr lang="en-US" i="1" spc="-1">
                          <a:solidFill>
                            <a:srgbClr val="000000"/>
                          </a:solidFill>
                          <a:latin typeface="Cambria Math" panose="02040503050406030204" pitchFamily="18" charset="0"/>
                          <a:ea typeface="Cambria Math" panose="02040503050406030204" pitchFamily="18" charset="0"/>
                        </a:rPr>
                        <m:t>∙</m:t>
                      </m:r>
                      <m:f>
                        <m:fPr>
                          <m:ctrlPr>
                            <a:rPr lang="en-US" b="0" i="1" spc="-1" smtClean="0">
                              <a:solidFill>
                                <a:srgbClr val="000000"/>
                              </a:solidFill>
                              <a:latin typeface="Cambria Math" panose="02040503050406030204" pitchFamily="18" charset="0"/>
                            </a:rPr>
                          </m:ctrlPr>
                        </m:fPr>
                        <m:num>
                          <m:sSup>
                            <m:sSupPr>
                              <m:ctrlPr>
                                <a:rPr lang="en-US" b="0" i="1" spc="-1" smtClean="0">
                                  <a:solidFill>
                                    <a:srgbClr val="000000"/>
                                  </a:solidFill>
                                  <a:latin typeface="Cambria Math" panose="02040503050406030204" pitchFamily="18" charset="0"/>
                                </a:rPr>
                              </m:ctrlPr>
                            </m:sSupPr>
                            <m:e>
                              <m:r>
                                <a:rPr lang="en-US" b="0" i="1" spc="-1" smtClean="0">
                                  <a:solidFill>
                                    <a:srgbClr val="000000"/>
                                  </a:solidFill>
                                  <a:latin typeface="Cambria Math" panose="02040503050406030204" pitchFamily="18" charset="0"/>
                                </a:rPr>
                                <m:t>𝑠</m:t>
                              </m:r>
                            </m:e>
                            <m:sup>
                              <m:r>
                                <a:rPr lang="en-US" b="0" i="1" spc="-1" smtClean="0">
                                  <a:solidFill>
                                    <a:srgbClr val="000000"/>
                                  </a:solidFill>
                                  <a:latin typeface="Cambria Math" panose="02040503050406030204" pitchFamily="18" charset="0"/>
                                </a:rPr>
                                <m:t>2</m:t>
                              </m:r>
                            </m:sup>
                          </m:sSup>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2</m:t>
                          </m:r>
                          <m:r>
                            <a:rPr lang="en-US" b="0" i="1" spc="-1" smtClean="0">
                              <a:solidFill>
                                <a:srgbClr val="000000"/>
                              </a:solidFill>
                              <a:latin typeface="Cambria Math" panose="02040503050406030204" pitchFamily="18" charset="0"/>
                            </a:rPr>
                            <m:t>𝑑</m:t>
                          </m:r>
                          <m:sSub>
                            <m:sSubPr>
                              <m:ctrlPr>
                                <a:rPr lang="en-US" b="0" i="1" spc="-1" smtClean="0">
                                  <a:solidFill>
                                    <a:srgbClr val="000000"/>
                                  </a:solidFill>
                                  <a:latin typeface="Cambria Math" panose="02040503050406030204" pitchFamily="18" charset="0"/>
                                </a:rPr>
                              </m:ctrlPr>
                            </m:sSub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1</m:t>
                              </m:r>
                            </m:sub>
                          </m:sSub>
                          <m:r>
                            <a:rPr lang="en-US" b="0" i="1" spc="-1" smtClean="0">
                              <a:solidFill>
                                <a:srgbClr val="000000"/>
                              </a:solidFill>
                              <a:latin typeface="Cambria Math" panose="02040503050406030204" pitchFamily="18" charset="0"/>
                            </a:rPr>
                            <m:t>𝑠</m:t>
                          </m:r>
                          <m:r>
                            <a:rPr lang="en-US" b="0" i="1" spc="-1" smtClean="0">
                              <a:solidFill>
                                <a:srgbClr val="000000"/>
                              </a:solidFill>
                              <a:latin typeface="Cambria Math" panose="02040503050406030204" pitchFamily="18" charset="0"/>
                            </a:rPr>
                            <m:t>+</m:t>
                          </m:r>
                          <m:sSubSup>
                            <m:sSubSupPr>
                              <m:ctrlPr>
                                <a:rPr lang="en-US" b="0" i="1" spc="-1" smtClean="0">
                                  <a:solidFill>
                                    <a:srgbClr val="000000"/>
                                  </a:solidFill>
                                  <a:latin typeface="Cambria Math" panose="02040503050406030204" pitchFamily="18" charset="0"/>
                                </a:rPr>
                              </m:ctrlPr>
                            </m:sSubSup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1</m:t>
                              </m:r>
                            </m:sub>
                            <m:sup>
                              <m:r>
                                <a:rPr lang="en-US" b="0" i="1" spc="-1" smtClean="0">
                                  <a:solidFill>
                                    <a:srgbClr val="000000"/>
                                  </a:solidFill>
                                  <a:latin typeface="Cambria Math" panose="02040503050406030204" pitchFamily="18" charset="0"/>
                                </a:rPr>
                                <m:t>2</m:t>
                              </m:r>
                            </m:sup>
                          </m:sSubSup>
                        </m:num>
                        <m:den>
                          <m:sSup>
                            <m:sSupPr>
                              <m:ctrlPr>
                                <a:rPr lang="en-US" i="1" spc="-1">
                                  <a:solidFill>
                                    <a:srgbClr val="000000"/>
                                  </a:solidFill>
                                  <a:latin typeface="Cambria Math" panose="02040503050406030204" pitchFamily="18" charset="0"/>
                                </a:rPr>
                              </m:ctrlPr>
                            </m:sSupPr>
                            <m:e>
                              <m:r>
                                <a:rPr lang="en-US" i="1" spc="-1">
                                  <a:solidFill>
                                    <a:srgbClr val="000000"/>
                                  </a:solidFill>
                                  <a:latin typeface="Cambria Math" panose="02040503050406030204" pitchFamily="18" charset="0"/>
                                </a:rPr>
                                <m:t>𝑠</m:t>
                              </m:r>
                            </m:e>
                            <m:sup>
                              <m:r>
                                <a:rPr lang="en-US" i="1" spc="-1">
                                  <a:solidFill>
                                    <a:srgbClr val="000000"/>
                                  </a:solidFill>
                                  <a:latin typeface="Cambria Math" panose="02040503050406030204" pitchFamily="18" charset="0"/>
                                </a:rPr>
                                <m:t>2</m:t>
                              </m:r>
                            </m:sup>
                          </m:sSup>
                          <m:r>
                            <a:rPr lang="en-US" i="1" spc="-1">
                              <a:solidFill>
                                <a:srgbClr val="000000"/>
                              </a:solidFill>
                              <a:latin typeface="Cambria Math" panose="02040503050406030204" pitchFamily="18" charset="0"/>
                            </a:rPr>
                            <m:t>+</m:t>
                          </m:r>
                          <m:r>
                            <a:rPr lang="en-US" i="1" spc="-1">
                              <a:solidFill>
                                <a:srgbClr val="000000"/>
                              </a:solidFill>
                              <a:latin typeface="Cambria Math" panose="02040503050406030204" pitchFamily="18" charset="0"/>
                            </a:rPr>
                            <m:t>2</m:t>
                          </m:r>
                          <m:r>
                            <a:rPr lang="en-US" i="1" spc="-1">
                              <a:solidFill>
                                <a:srgbClr val="000000"/>
                              </a:solidFill>
                              <a:latin typeface="Cambria Math" panose="02040503050406030204" pitchFamily="18" charset="0"/>
                            </a:rPr>
                            <m:t>𝑑</m:t>
                          </m:r>
                          <m:sSub>
                            <m:sSubPr>
                              <m:ctrlPr>
                                <a:rPr lang="en-US" i="1" spc="-1">
                                  <a:solidFill>
                                    <a:srgbClr val="000000"/>
                                  </a:solidFill>
                                  <a:latin typeface="Cambria Math" panose="02040503050406030204" pitchFamily="18" charset="0"/>
                                </a:rPr>
                              </m:ctrlPr>
                            </m:sSub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2</m:t>
                              </m:r>
                            </m:sub>
                          </m:sSub>
                          <m:r>
                            <a:rPr lang="en-US" i="1" spc="-1">
                              <a:solidFill>
                                <a:srgbClr val="000000"/>
                              </a:solidFill>
                              <a:latin typeface="Cambria Math" panose="02040503050406030204" pitchFamily="18" charset="0"/>
                            </a:rPr>
                            <m:t>𝑠</m:t>
                          </m:r>
                          <m:r>
                            <a:rPr lang="en-US" i="1" spc="-1">
                              <a:solidFill>
                                <a:srgbClr val="000000"/>
                              </a:solidFill>
                              <a:latin typeface="Cambria Math" panose="02040503050406030204" pitchFamily="18" charset="0"/>
                            </a:rPr>
                            <m:t>+</m:t>
                          </m:r>
                          <m:sSubSup>
                            <m:sSubSupPr>
                              <m:ctrlPr>
                                <a:rPr lang="en-US" i="1" spc="-1">
                                  <a:solidFill>
                                    <a:srgbClr val="000000"/>
                                  </a:solidFill>
                                  <a:latin typeface="Cambria Math" panose="02040503050406030204" pitchFamily="18" charset="0"/>
                                </a:rPr>
                              </m:ctrlPr>
                            </m:sSubSup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2</m:t>
                              </m:r>
                            </m:sub>
                            <m:sup>
                              <m:r>
                                <a:rPr lang="en-US" i="1" spc="-1">
                                  <a:solidFill>
                                    <a:srgbClr val="000000"/>
                                  </a:solidFill>
                                  <a:latin typeface="Cambria Math" panose="02040503050406030204" pitchFamily="18" charset="0"/>
                                </a:rPr>
                                <m:t>2</m:t>
                              </m:r>
                            </m:sup>
                          </m:sSubSup>
                        </m:den>
                      </m:f>
                    </m:oMath>
                  </m:oMathPara>
                </a14:m>
                <a:endParaRPr lang="en-IL" dirty="0"/>
              </a:p>
            </p:txBody>
          </p:sp>
        </mc:Choice>
        <mc:Fallback xmlns="">
          <p:sp>
            <p:nvSpPr>
              <p:cNvPr id="8" name="TextBox 7">
                <a:extLst>
                  <a:ext uri="{FF2B5EF4-FFF2-40B4-BE49-F238E27FC236}">
                    <a16:creationId xmlns:a16="http://schemas.microsoft.com/office/drawing/2014/main" id="{4D707547-D552-6244-2005-C7EA1BBC3B42}"/>
                  </a:ext>
                </a:extLst>
              </p:cNvPr>
              <p:cNvSpPr txBox="1">
                <a:spLocks noRot="1" noChangeAspect="1" noMove="1" noResize="1" noEditPoints="1" noAdjustHandles="1" noChangeArrowheads="1" noChangeShapeType="1" noTextEdit="1"/>
              </p:cNvSpPr>
              <p:nvPr/>
            </p:nvSpPr>
            <p:spPr>
              <a:xfrm>
                <a:off x="302493" y="1201915"/>
                <a:ext cx="6192688" cy="724365"/>
              </a:xfrm>
              <a:prstGeom prst="rect">
                <a:avLst/>
              </a:prstGeom>
              <a:blipFill>
                <a:blip r:embed="rId4"/>
                <a:stretch>
                  <a:fillRect/>
                </a:stretch>
              </a:blipFill>
            </p:spPr>
            <p:txBody>
              <a:bodyPr/>
              <a:lstStyle/>
              <a:p>
                <a:r>
                  <a:rPr lang="en-IL">
                    <a:noFill/>
                  </a:rPr>
                  <a:t> </a:t>
                </a:r>
              </a:p>
            </p:txBody>
          </p:sp>
        </mc:Fallback>
      </mc:AlternateContent>
      <p:sp>
        <p:nvSpPr>
          <p:cNvPr id="9" name="TextBox 8">
            <a:extLst>
              <a:ext uri="{FF2B5EF4-FFF2-40B4-BE49-F238E27FC236}">
                <a16:creationId xmlns:a16="http://schemas.microsoft.com/office/drawing/2014/main" id="{BE8E5A0E-9AEC-7E7B-02CE-D95FB15C1313}"/>
              </a:ext>
            </a:extLst>
          </p:cNvPr>
          <p:cNvSpPr txBox="1"/>
          <p:nvPr/>
        </p:nvSpPr>
        <p:spPr>
          <a:xfrm>
            <a:off x="6300192" y="4914186"/>
            <a:ext cx="2448272" cy="1200329"/>
          </a:xfrm>
          <a:prstGeom prst="rect">
            <a:avLst/>
          </a:prstGeom>
          <a:noFill/>
        </p:spPr>
        <p:txBody>
          <a:bodyPr wrap="square">
            <a:spAutoFit/>
          </a:bodyPr>
          <a:lstStyle/>
          <a:p>
            <a:pPr marL="285750" indent="-285750">
              <a:buFont typeface="Wingdings" panose="05000000000000000000" pitchFamily="2" charset="2"/>
              <a:buChar char="v"/>
            </a:pPr>
            <a:r>
              <a:rPr lang="en-GB" sz="1800" b="0" i="0" dirty="0">
                <a:effectLst/>
                <a:latin typeface="Menlo"/>
              </a:rPr>
              <a:t>A solution exists if the delay &lt;= 0.05sec.</a:t>
            </a:r>
          </a:p>
          <a:p>
            <a:pPr marL="285750" indent="-285750">
              <a:buFont typeface="Wingdings" panose="05000000000000000000" pitchFamily="2" charset="2"/>
              <a:buChar char="v"/>
            </a:pPr>
            <a:r>
              <a:rPr lang="en-GB" dirty="0">
                <a:latin typeface="Menlo"/>
              </a:rPr>
              <a:t>This limitation is theoretical</a:t>
            </a:r>
            <a:endParaRPr lang="en-GB" sz="1800" b="0" i="0" dirty="0">
              <a:effectLst/>
              <a:latin typeface="Menlo"/>
            </a:endParaRPr>
          </a:p>
        </p:txBody>
      </p:sp>
    </p:spTree>
    <p:extLst>
      <p:ext uri="{BB962C8B-B14F-4D97-AF65-F5344CB8AC3E}">
        <p14:creationId xmlns:p14="http://schemas.microsoft.com/office/powerpoint/2010/main" val="42559358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None/>
              <a:defRPr/>
            </a:pPr>
            <a:r>
              <a:rPr lang="en-US" altLang="ja-JP" b="1" cap="all" dirty="0">
                <a:solidFill>
                  <a:schemeClr val="bg1"/>
                </a:solidFill>
                <a:cs typeface="+mn-cs"/>
              </a:rPr>
              <a:t>Example: </a:t>
            </a:r>
            <a:r>
              <a:rPr lang="en-US" altLang="ja-JP" b="1" cap="all" dirty="0" err="1">
                <a:solidFill>
                  <a:schemeClr val="bg1"/>
                </a:solidFill>
                <a:cs typeface="+mn-cs"/>
              </a:rPr>
              <a:t>AoA</a:t>
            </a:r>
            <a:r>
              <a:rPr lang="en-US" altLang="ja-JP" b="1" cap="all" dirty="0">
                <a:solidFill>
                  <a:schemeClr val="bg1"/>
                </a:solidFill>
                <a:cs typeface="+mn-cs"/>
              </a:rPr>
              <a:t> – Visualizing a controller</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mc:AlternateContent xmlns:mc="http://schemas.openxmlformats.org/markup-compatibility/2006" xmlns:a14="http://schemas.microsoft.com/office/drawing/2010/main">
        <mc:Choice Requires="a14">
          <p:sp>
            <p:nvSpPr>
              <p:cNvPr id="21" name="TextShape 2">
                <a:extLst>
                  <a:ext uri="{FF2B5EF4-FFF2-40B4-BE49-F238E27FC236}">
                    <a16:creationId xmlns:a16="http://schemas.microsoft.com/office/drawing/2014/main" id="{E4D6A285-71E0-8FCC-85AB-864CA9C80753}"/>
                  </a:ext>
                </a:extLst>
              </p:cNvPr>
              <p:cNvSpPr txBox="1"/>
              <p:nvPr/>
            </p:nvSpPr>
            <p:spPr>
              <a:xfrm>
                <a:off x="611560" y="5342942"/>
                <a:ext cx="6768752" cy="1151854"/>
              </a:xfrm>
              <a:prstGeom prst="rect">
                <a:avLst/>
              </a:prstGeom>
              <a:noFill/>
              <a:ln>
                <a:noFill/>
              </a:ln>
            </p:spPr>
            <p:txBody>
              <a:bodyPr>
                <a:noAutofit/>
              </a:bodyPr>
              <a:lstStyle/>
              <a:p>
                <a:pPr>
                  <a:lnSpc>
                    <a:spcPct val="90000"/>
                  </a:lnSpc>
                  <a:spcBef>
                    <a:spcPts val="1001"/>
                  </a:spcBef>
                </a:pPr>
                <a14:m>
                  <m:oMathPara xmlns:m="http://schemas.openxmlformats.org/officeDocument/2006/math">
                    <m:oMathParaPr>
                      <m:jc m:val="left"/>
                    </m:oMathParaPr>
                    <m:oMath xmlns:m="http://schemas.openxmlformats.org/officeDocument/2006/math">
                      <m:r>
                        <a:rPr lang="en-US" b="0" i="1" spc="-1" smtClean="0">
                          <a:solidFill>
                            <a:srgbClr val="000000"/>
                          </a:solidFill>
                          <a:latin typeface="Cambria Math" panose="02040503050406030204" pitchFamily="18" charset="0"/>
                        </a:rPr>
                        <m:t>𝐶</m:t>
                      </m:r>
                      <m:d>
                        <m:dPr>
                          <m:ctrlPr>
                            <a:rPr lang="en-US" b="0" i="1" spc="-1" smtClean="0">
                              <a:solidFill>
                                <a:srgbClr val="000000"/>
                              </a:solidFill>
                              <a:latin typeface="Cambria Math" panose="02040503050406030204" pitchFamily="18" charset="0"/>
                            </a:rPr>
                          </m:ctrlPr>
                        </m:dPr>
                        <m:e>
                          <m:r>
                            <a:rPr lang="en-US" b="0" i="1" spc="-1" smtClean="0">
                              <a:solidFill>
                                <a:srgbClr val="000000"/>
                              </a:solidFill>
                              <a:latin typeface="Cambria Math" panose="02040503050406030204" pitchFamily="18" charset="0"/>
                            </a:rPr>
                            <m:t>𝑠</m:t>
                          </m:r>
                        </m:e>
                      </m:d>
                      <m:r>
                        <a:rPr lang="en-US" b="0" i="1" spc="-1" smtClean="0">
                          <a:solidFill>
                            <a:srgbClr val="000000"/>
                          </a:solidFill>
                          <a:latin typeface="Cambria Math" panose="02040503050406030204" pitchFamily="18" charset="0"/>
                        </a:rPr>
                        <m:t>=</m:t>
                      </m:r>
                      <m:d>
                        <m:dPr>
                          <m:ctrlPr>
                            <a:rPr lang="en-US" b="0" i="1" spc="-1" smtClean="0">
                              <a:solidFill>
                                <a:srgbClr val="000000"/>
                              </a:solidFill>
                              <a:latin typeface="Cambria Math" panose="02040503050406030204" pitchFamily="18" charset="0"/>
                            </a:rPr>
                          </m:ctrlPr>
                        </m:dPr>
                        <m:e>
                          <m:f>
                            <m:fPr>
                              <m:ctrlPr>
                                <a:rPr lang="en-US" b="0" i="1" spc="-1" smtClean="0">
                                  <a:solidFill>
                                    <a:srgbClr val="000000"/>
                                  </a:solidFill>
                                  <a:latin typeface="Cambria Math" panose="02040503050406030204" pitchFamily="18" charset="0"/>
                                </a:rPr>
                              </m:ctrlPr>
                            </m:fPr>
                            <m:num>
                              <m:r>
                                <m:rPr>
                                  <m:nor/>
                                </m:rPr>
                                <a:rPr lang="pl-PL" spc="-1" dirty="0">
                                  <a:solidFill>
                                    <a:srgbClr val="000000"/>
                                  </a:solidFill>
                                  <a:latin typeface="Calibri"/>
                                </a:rPr>
                                <m:t>−</m:t>
                              </m:r>
                              <m:r>
                                <m:rPr>
                                  <m:nor/>
                                </m:rPr>
                                <a:rPr lang="pl-PL" spc="-1" dirty="0">
                                  <a:solidFill>
                                    <a:srgbClr val="000000"/>
                                  </a:solidFill>
                                  <a:latin typeface="Calibri"/>
                                </a:rPr>
                                <m:t>0</m:t>
                              </m:r>
                              <m:r>
                                <m:rPr>
                                  <m:nor/>
                                </m:rPr>
                                <a:rPr lang="pl-PL" spc="-1" dirty="0">
                                  <a:solidFill>
                                    <a:srgbClr val="000000"/>
                                  </a:solidFill>
                                  <a:latin typeface="Calibri"/>
                                </a:rPr>
                                <m:t>.</m:t>
                              </m:r>
                              <m:r>
                                <m:rPr>
                                  <m:nor/>
                                </m:rPr>
                                <a:rPr lang="pl-PL" spc="-1" dirty="0">
                                  <a:solidFill>
                                    <a:srgbClr val="000000"/>
                                  </a:solidFill>
                                  <a:latin typeface="Calibri"/>
                                </a:rPr>
                                <m:t>2</m:t>
                              </m:r>
                              <m:r>
                                <a:rPr lang="en-US" b="0" i="1" spc="-1" dirty="0" smtClean="0">
                                  <a:solidFill>
                                    <a:srgbClr val="000000"/>
                                  </a:solidFill>
                                  <a:latin typeface="Cambria Math" panose="02040503050406030204" pitchFamily="18" charset="0"/>
                                </a:rPr>
                                <m:t>6</m:t>
                              </m:r>
                            </m:num>
                            <m:den>
                              <m:r>
                                <a:rPr lang="en-US" b="0" i="1" spc="-1" smtClean="0">
                                  <a:solidFill>
                                    <a:srgbClr val="000000"/>
                                  </a:solidFill>
                                  <a:latin typeface="Cambria Math" panose="02040503050406030204" pitchFamily="18" charset="0"/>
                                </a:rPr>
                                <m:t>𝑠</m:t>
                              </m:r>
                            </m:den>
                          </m:f>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2</m:t>
                          </m:r>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6</m:t>
                          </m:r>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0</m:t>
                          </m:r>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74</m:t>
                          </m:r>
                          <m:r>
                            <a:rPr lang="en-US" b="0" i="1" spc="-1" smtClean="0">
                              <a:solidFill>
                                <a:srgbClr val="000000"/>
                              </a:solidFill>
                              <a:latin typeface="Cambria Math" panose="02040503050406030204" pitchFamily="18" charset="0"/>
                              <a:ea typeface="Cambria Math" panose="02040503050406030204" pitchFamily="18" charset="0"/>
                            </a:rPr>
                            <m:t>∙</m:t>
                          </m:r>
                          <m:r>
                            <a:rPr lang="en-US" b="0" i="1" spc="-1" smtClean="0">
                              <a:solidFill>
                                <a:srgbClr val="000000"/>
                              </a:solidFill>
                              <a:latin typeface="Cambria Math" panose="02040503050406030204" pitchFamily="18" charset="0"/>
                            </a:rPr>
                            <m:t>𝑠</m:t>
                          </m:r>
                        </m:e>
                      </m:d>
                      <m:f>
                        <m:fPr>
                          <m:ctrlPr>
                            <a:rPr lang="en-US" b="0" i="1" spc="-1" smtClean="0">
                              <a:solidFill>
                                <a:srgbClr val="000000"/>
                              </a:solidFill>
                              <a:latin typeface="Cambria Math" panose="02040503050406030204" pitchFamily="18" charset="0"/>
                            </a:rPr>
                          </m:ctrlPr>
                        </m:fPr>
                        <m:num>
                          <m:r>
                            <a:rPr lang="en-US" b="0" i="1" spc="-1" smtClean="0">
                              <a:solidFill>
                                <a:srgbClr val="000000"/>
                              </a:solidFill>
                              <a:latin typeface="Cambria Math" panose="02040503050406030204" pitchFamily="18" charset="0"/>
                            </a:rPr>
                            <m:t>50</m:t>
                          </m:r>
                        </m:num>
                        <m:den>
                          <m:r>
                            <a:rPr lang="en-US" b="0" i="1" spc="-1" smtClean="0">
                              <a:solidFill>
                                <a:srgbClr val="000000"/>
                              </a:solidFill>
                              <a:latin typeface="Cambria Math" panose="02040503050406030204" pitchFamily="18" charset="0"/>
                            </a:rPr>
                            <m:t>𝑠</m:t>
                          </m:r>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50</m:t>
                          </m:r>
                        </m:den>
                      </m:f>
                      <m:r>
                        <a:rPr lang="en-US" i="1" spc="-1">
                          <a:solidFill>
                            <a:srgbClr val="000000"/>
                          </a:solidFill>
                          <a:latin typeface="Cambria Math" panose="02040503050406030204" pitchFamily="18" charset="0"/>
                          <a:ea typeface="Cambria Math" panose="02040503050406030204" pitchFamily="18" charset="0"/>
                        </a:rPr>
                        <m:t>∙</m:t>
                      </m:r>
                      <m:f>
                        <m:fPr>
                          <m:ctrlPr>
                            <a:rPr lang="en-US" b="0" i="1" spc="-1" smtClean="0">
                              <a:solidFill>
                                <a:srgbClr val="000000"/>
                              </a:solidFill>
                              <a:latin typeface="Cambria Math" panose="02040503050406030204" pitchFamily="18" charset="0"/>
                            </a:rPr>
                          </m:ctrlPr>
                        </m:fPr>
                        <m:num>
                          <m:sSup>
                            <m:sSupPr>
                              <m:ctrlPr>
                                <a:rPr lang="en-US" b="0" i="1" spc="-1" smtClean="0">
                                  <a:solidFill>
                                    <a:srgbClr val="000000"/>
                                  </a:solidFill>
                                  <a:latin typeface="Cambria Math" panose="02040503050406030204" pitchFamily="18" charset="0"/>
                                </a:rPr>
                              </m:ctrlPr>
                            </m:sSupPr>
                            <m:e>
                              <m:r>
                                <a:rPr lang="en-US" b="0" i="1" spc="-1" smtClean="0">
                                  <a:solidFill>
                                    <a:srgbClr val="000000"/>
                                  </a:solidFill>
                                  <a:latin typeface="Cambria Math" panose="02040503050406030204" pitchFamily="18" charset="0"/>
                                </a:rPr>
                                <m:t>𝑠</m:t>
                              </m:r>
                            </m:e>
                            <m:sup>
                              <m:r>
                                <a:rPr lang="en-US" b="0" i="1" spc="-1" smtClean="0">
                                  <a:solidFill>
                                    <a:srgbClr val="000000"/>
                                  </a:solidFill>
                                  <a:latin typeface="Cambria Math" panose="02040503050406030204" pitchFamily="18" charset="0"/>
                                </a:rPr>
                                <m:t>2</m:t>
                              </m:r>
                            </m:sup>
                          </m:sSup>
                          <m:r>
                            <a:rPr lang="en-US" b="0" i="1" spc="-1" smtClean="0">
                              <a:solidFill>
                                <a:srgbClr val="000000"/>
                              </a:solidFill>
                              <a:latin typeface="Cambria Math" panose="02040503050406030204" pitchFamily="18" charset="0"/>
                            </a:rPr>
                            <m:t>+</m:t>
                          </m:r>
                          <m:r>
                            <a:rPr lang="en-US" b="0" i="1" spc="-1" smtClean="0">
                              <a:solidFill>
                                <a:srgbClr val="000000"/>
                              </a:solidFill>
                              <a:latin typeface="Cambria Math" panose="02040503050406030204" pitchFamily="18" charset="0"/>
                            </a:rPr>
                            <m:t>2</m:t>
                          </m:r>
                          <m:r>
                            <a:rPr lang="en-US" b="0" i="1" spc="-1" smtClean="0">
                              <a:solidFill>
                                <a:srgbClr val="000000"/>
                              </a:solidFill>
                              <a:latin typeface="Cambria Math" panose="02040503050406030204" pitchFamily="18" charset="0"/>
                            </a:rPr>
                            <m:t>𝑑</m:t>
                          </m:r>
                          <m:sSub>
                            <m:sSubPr>
                              <m:ctrlPr>
                                <a:rPr lang="en-US" b="0" i="1" spc="-1" smtClean="0">
                                  <a:solidFill>
                                    <a:srgbClr val="000000"/>
                                  </a:solidFill>
                                  <a:latin typeface="Cambria Math" panose="02040503050406030204" pitchFamily="18" charset="0"/>
                                </a:rPr>
                              </m:ctrlPr>
                            </m:sSub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1</m:t>
                              </m:r>
                            </m:sub>
                          </m:sSub>
                          <m:r>
                            <a:rPr lang="en-US" b="0" i="1" spc="-1" smtClean="0">
                              <a:solidFill>
                                <a:srgbClr val="000000"/>
                              </a:solidFill>
                              <a:latin typeface="Cambria Math" panose="02040503050406030204" pitchFamily="18" charset="0"/>
                            </a:rPr>
                            <m:t>𝑠</m:t>
                          </m:r>
                          <m:r>
                            <a:rPr lang="en-US" b="0" i="1" spc="-1" smtClean="0">
                              <a:solidFill>
                                <a:srgbClr val="000000"/>
                              </a:solidFill>
                              <a:latin typeface="Cambria Math" panose="02040503050406030204" pitchFamily="18" charset="0"/>
                            </a:rPr>
                            <m:t>+</m:t>
                          </m:r>
                          <m:sSubSup>
                            <m:sSubSupPr>
                              <m:ctrlPr>
                                <a:rPr lang="en-US" b="0" i="1" spc="-1" smtClean="0">
                                  <a:solidFill>
                                    <a:srgbClr val="000000"/>
                                  </a:solidFill>
                                  <a:latin typeface="Cambria Math" panose="02040503050406030204" pitchFamily="18" charset="0"/>
                                </a:rPr>
                              </m:ctrlPr>
                            </m:sSubSup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1</m:t>
                              </m:r>
                            </m:sub>
                            <m:sup>
                              <m:r>
                                <a:rPr lang="en-US" b="0" i="1" spc="-1" smtClean="0">
                                  <a:solidFill>
                                    <a:srgbClr val="000000"/>
                                  </a:solidFill>
                                  <a:latin typeface="Cambria Math" panose="02040503050406030204" pitchFamily="18" charset="0"/>
                                </a:rPr>
                                <m:t>2</m:t>
                              </m:r>
                            </m:sup>
                          </m:sSubSup>
                        </m:num>
                        <m:den>
                          <m:sSup>
                            <m:sSupPr>
                              <m:ctrlPr>
                                <a:rPr lang="en-US" i="1" spc="-1">
                                  <a:solidFill>
                                    <a:srgbClr val="000000"/>
                                  </a:solidFill>
                                  <a:latin typeface="Cambria Math" panose="02040503050406030204" pitchFamily="18" charset="0"/>
                                </a:rPr>
                              </m:ctrlPr>
                            </m:sSupPr>
                            <m:e>
                              <m:r>
                                <a:rPr lang="en-US" i="1" spc="-1">
                                  <a:solidFill>
                                    <a:srgbClr val="000000"/>
                                  </a:solidFill>
                                  <a:latin typeface="Cambria Math" panose="02040503050406030204" pitchFamily="18" charset="0"/>
                                </a:rPr>
                                <m:t>𝑠</m:t>
                              </m:r>
                            </m:e>
                            <m:sup>
                              <m:r>
                                <a:rPr lang="en-US" i="1" spc="-1">
                                  <a:solidFill>
                                    <a:srgbClr val="000000"/>
                                  </a:solidFill>
                                  <a:latin typeface="Cambria Math" panose="02040503050406030204" pitchFamily="18" charset="0"/>
                                </a:rPr>
                                <m:t>2</m:t>
                              </m:r>
                            </m:sup>
                          </m:sSup>
                          <m:r>
                            <a:rPr lang="en-US" i="1" spc="-1">
                              <a:solidFill>
                                <a:srgbClr val="000000"/>
                              </a:solidFill>
                              <a:latin typeface="Cambria Math" panose="02040503050406030204" pitchFamily="18" charset="0"/>
                            </a:rPr>
                            <m:t>+</m:t>
                          </m:r>
                          <m:r>
                            <a:rPr lang="en-US" i="1" spc="-1" smtClean="0">
                              <a:solidFill>
                                <a:srgbClr val="000000"/>
                              </a:solidFill>
                              <a:latin typeface="Cambria Math" panose="02040503050406030204" pitchFamily="18" charset="0"/>
                            </a:rPr>
                            <m:t>2</m:t>
                          </m:r>
                          <m:r>
                            <a:rPr lang="en-US" i="1" spc="-1">
                              <a:solidFill>
                                <a:srgbClr val="000000"/>
                              </a:solidFill>
                              <a:latin typeface="Cambria Math" panose="02040503050406030204" pitchFamily="18" charset="0"/>
                            </a:rPr>
                            <m:t>𝑑</m:t>
                          </m:r>
                          <m:sSub>
                            <m:sSubPr>
                              <m:ctrlPr>
                                <a:rPr lang="en-US" i="1" spc="-1">
                                  <a:solidFill>
                                    <a:srgbClr val="000000"/>
                                  </a:solidFill>
                                  <a:latin typeface="Cambria Math" panose="02040503050406030204" pitchFamily="18" charset="0"/>
                                </a:rPr>
                              </m:ctrlPr>
                            </m:sSub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2</m:t>
                              </m:r>
                            </m:sub>
                          </m:sSub>
                          <m:r>
                            <a:rPr lang="en-US" i="1" spc="-1">
                              <a:solidFill>
                                <a:srgbClr val="000000"/>
                              </a:solidFill>
                              <a:latin typeface="Cambria Math" panose="02040503050406030204" pitchFamily="18" charset="0"/>
                            </a:rPr>
                            <m:t>𝑠</m:t>
                          </m:r>
                          <m:r>
                            <a:rPr lang="en-US" i="1" spc="-1">
                              <a:solidFill>
                                <a:srgbClr val="000000"/>
                              </a:solidFill>
                              <a:latin typeface="Cambria Math" panose="02040503050406030204" pitchFamily="18" charset="0"/>
                            </a:rPr>
                            <m:t>+</m:t>
                          </m:r>
                          <m:sSubSup>
                            <m:sSubSupPr>
                              <m:ctrlPr>
                                <a:rPr lang="en-US" i="1" spc="-1">
                                  <a:solidFill>
                                    <a:srgbClr val="000000"/>
                                  </a:solidFill>
                                  <a:latin typeface="Cambria Math" panose="02040503050406030204" pitchFamily="18" charset="0"/>
                                </a:rPr>
                              </m:ctrlPr>
                            </m:sSubSupPr>
                            <m:e>
                              <m:r>
                                <m:rPr>
                                  <m:sty m:val="p"/>
                                </m:rPr>
                                <a:rPr lang="el-GR" i="1" spc="-1">
                                  <a:solidFill>
                                    <a:srgbClr val="000000"/>
                                  </a:solidFill>
                                  <a:latin typeface="Cambria Math" panose="02040503050406030204" pitchFamily="18" charset="0"/>
                                </a:rPr>
                                <m:t>ω</m:t>
                              </m:r>
                            </m:e>
                            <m:sub>
                              <m:r>
                                <a:rPr lang="en-US" b="0" i="1" spc="-1" smtClean="0">
                                  <a:solidFill>
                                    <a:srgbClr val="000000"/>
                                  </a:solidFill>
                                  <a:latin typeface="Cambria Math" panose="02040503050406030204" pitchFamily="18" charset="0"/>
                                </a:rPr>
                                <m:t>2</m:t>
                              </m:r>
                            </m:sub>
                            <m:sup>
                              <m:r>
                                <a:rPr lang="en-US" i="1" spc="-1">
                                  <a:solidFill>
                                    <a:srgbClr val="000000"/>
                                  </a:solidFill>
                                  <a:latin typeface="Cambria Math" panose="02040503050406030204" pitchFamily="18" charset="0"/>
                                </a:rPr>
                                <m:t>2</m:t>
                              </m:r>
                            </m:sup>
                          </m:sSubSup>
                        </m:den>
                      </m:f>
                    </m:oMath>
                  </m:oMathPara>
                </a14:m>
                <a:endParaRPr lang="en-US" spc="-1" dirty="0">
                  <a:solidFill>
                    <a:srgbClr val="000000"/>
                  </a:solidFill>
                  <a:latin typeface="Calibri"/>
                </a:endParaRPr>
              </a:p>
              <a:p>
                <a:pPr>
                  <a:lnSpc>
                    <a:spcPct val="90000"/>
                  </a:lnSpc>
                  <a:spcBef>
                    <a:spcPts val="1001"/>
                  </a:spcBef>
                </a:pPr>
                <a14:m>
                  <m:oMath xmlns:m="http://schemas.openxmlformats.org/officeDocument/2006/math">
                    <m:sSub>
                      <m:sSubPr>
                        <m:ctrlPr>
                          <a:rPr lang="en-US" i="1" spc="-1">
                            <a:solidFill>
                              <a:srgbClr val="000000"/>
                            </a:solidFill>
                            <a:latin typeface="Cambria Math" panose="02040503050406030204" pitchFamily="18" charset="0"/>
                          </a:rPr>
                        </m:ctrlPr>
                      </m:sSubPr>
                      <m:e>
                        <m:r>
                          <m:rPr>
                            <m:sty m:val="p"/>
                          </m:rPr>
                          <a:rPr lang="el-GR" i="1" spc="-1">
                            <a:solidFill>
                              <a:srgbClr val="000000"/>
                            </a:solidFill>
                            <a:latin typeface="Cambria Math" panose="02040503050406030204" pitchFamily="18" charset="0"/>
                          </a:rPr>
                          <m:t>ω</m:t>
                        </m:r>
                      </m:e>
                      <m:sub>
                        <m:r>
                          <a:rPr lang="en-US" i="1" spc="-1">
                            <a:solidFill>
                              <a:srgbClr val="000000"/>
                            </a:solidFill>
                            <a:latin typeface="Cambria Math" panose="02040503050406030204" pitchFamily="18" charset="0"/>
                          </a:rPr>
                          <m:t>1</m:t>
                        </m:r>
                      </m:sub>
                    </m:sSub>
                    <m:r>
                      <a:rPr lang="en-US" i="1" spc="-1">
                        <a:solidFill>
                          <a:srgbClr val="000000"/>
                        </a:solidFill>
                        <a:latin typeface="Cambria Math" panose="02040503050406030204" pitchFamily="18" charset="0"/>
                      </a:rPr>
                      <m:t> </m:t>
                    </m:r>
                  </m:oMath>
                </a14:m>
                <a:r>
                  <a:rPr lang="en-US" spc="-1" dirty="0">
                    <a:solidFill>
                      <a:srgbClr val="000000"/>
                    </a:solidFill>
                    <a:latin typeface="Calibri"/>
                  </a:rPr>
                  <a:t>=</a:t>
                </a:r>
                <a:r>
                  <a:rPr lang="pl-PL" spc="-1" dirty="0">
                    <a:solidFill>
                      <a:srgbClr val="000000"/>
                    </a:solidFill>
                    <a:latin typeface="Calibri"/>
                  </a:rPr>
                  <a:t> 16.8609</a:t>
                </a:r>
                <a:r>
                  <a:rPr lang="en-US" spc="-1" dirty="0">
                    <a:solidFill>
                      <a:srgbClr val="000000"/>
                    </a:solidFill>
                    <a:latin typeface="Calibri"/>
                  </a:rPr>
                  <a:t>, </a:t>
                </a:r>
                <a14:m>
                  <m:oMath xmlns:m="http://schemas.openxmlformats.org/officeDocument/2006/math">
                    <m:sSub>
                      <m:sSubPr>
                        <m:ctrlPr>
                          <a:rPr lang="en-US" i="1" spc="-1">
                            <a:solidFill>
                              <a:srgbClr val="000000"/>
                            </a:solidFill>
                            <a:latin typeface="Cambria Math" panose="02040503050406030204" pitchFamily="18" charset="0"/>
                          </a:rPr>
                        </m:ctrlPr>
                      </m:sSubPr>
                      <m:e>
                        <m:r>
                          <m:rPr>
                            <m:sty m:val="p"/>
                          </m:rPr>
                          <a:rPr lang="el-GR" i="1" spc="-1">
                            <a:solidFill>
                              <a:srgbClr val="000000"/>
                            </a:solidFill>
                            <a:latin typeface="Cambria Math" panose="02040503050406030204" pitchFamily="18" charset="0"/>
                          </a:rPr>
                          <m:t>ω</m:t>
                        </m:r>
                      </m:e>
                      <m:sub>
                        <m:r>
                          <a:rPr lang="en-US" i="1" spc="-1">
                            <a:solidFill>
                              <a:srgbClr val="000000"/>
                            </a:solidFill>
                            <a:latin typeface="Cambria Math" panose="02040503050406030204" pitchFamily="18" charset="0"/>
                          </a:rPr>
                          <m:t>2</m:t>
                        </m:r>
                      </m:sub>
                    </m:sSub>
                    <m:r>
                      <a:rPr lang="en-US" i="1" spc="-1">
                        <a:solidFill>
                          <a:srgbClr val="000000"/>
                        </a:solidFill>
                        <a:latin typeface="Cambria Math" panose="02040503050406030204" pitchFamily="18" charset="0"/>
                      </a:rPr>
                      <m:t> </m:t>
                    </m:r>
                  </m:oMath>
                </a14:m>
                <a:r>
                  <a:rPr lang="en-US" spc="-1" dirty="0">
                    <a:solidFill>
                      <a:srgbClr val="000000"/>
                    </a:solidFill>
                    <a:latin typeface="Calibri"/>
                  </a:rPr>
                  <a:t>=</a:t>
                </a:r>
                <a:r>
                  <a:rPr lang="pl-PL" spc="-1" dirty="0">
                    <a:solidFill>
                      <a:srgbClr val="000000"/>
                    </a:solidFill>
                    <a:latin typeface="Calibri"/>
                  </a:rPr>
                  <a:t> 37.0681</a:t>
                </a:r>
                <a:r>
                  <a:rPr lang="en-US" spc="-1" dirty="0">
                    <a:solidFill>
                      <a:srgbClr val="000000"/>
                    </a:solidFill>
                    <a:latin typeface="Calibri"/>
                  </a:rPr>
                  <a:t>, d=0.7</a:t>
                </a:r>
              </a:p>
              <a:p>
                <a:pPr>
                  <a:lnSpc>
                    <a:spcPct val="90000"/>
                  </a:lnSpc>
                  <a:spcBef>
                    <a:spcPts val="1001"/>
                  </a:spcBef>
                </a:pPr>
                <a:endParaRPr lang="pl-PL" sz="2200" spc="-1" dirty="0">
                  <a:solidFill>
                    <a:srgbClr val="000000"/>
                  </a:solidFill>
                  <a:latin typeface="Calibri"/>
                </a:endParaRPr>
              </a:p>
            </p:txBody>
          </p:sp>
        </mc:Choice>
        <mc:Fallback xmlns="">
          <p:sp>
            <p:nvSpPr>
              <p:cNvPr id="21" name="TextShape 2">
                <a:extLst>
                  <a:ext uri="{FF2B5EF4-FFF2-40B4-BE49-F238E27FC236}">
                    <a16:creationId xmlns:a16="http://schemas.microsoft.com/office/drawing/2014/main" id="{E4D6A285-71E0-8FCC-85AB-864CA9C80753}"/>
                  </a:ext>
                </a:extLst>
              </p:cNvPr>
              <p:cNvSpPr txBox="1">
                <a:spLocks noRot="1" noChangeAspect="1" noMove="1" noResize="1" noEditPoints="1" noAdjustHandles="1" noChangeArrowheads="1" noChangeShapeType="1" noTextEdit="1"/>
              </p:cNvSpPr>
              <p:nvPr/>
            </p:nvSpPr>
            <p:spPr>
              <a:xfrm>
                <a:off x="611560" y="5342942"/>
                <a:ext cx="6768752" cy="1151854"/>
              </a:xfrm>
              <a:prstGeom prst="rect">
                <a:avLst/>
              </a:prstGeom>
              <a:blipFill>
                <a:blip r:embed="rId3"/>
                <a:stretch>
                  <a:fillRect/>
                </a:stretch>
              </a:blipFill>
              <a:ln>
                <a:noFill/>
              </a:ln>
            </p:spPr>
            <p:txBody>
              <a:bodyPr/>
              <a:lstStyle/>
              <a:p>
                <a:r>
                  <a:rPr lang="en-IL">
                    <a:noFill/>
                  </a:rPr>
                  <a:t> </a:t>
                </a:r>
              </a:p>
            </p:txBody>
          </p:sp>
        </mc:Fallback>
      </mc:AlternateContent>
      <p:pic>
        <p:nvPicPr>
          <p:cNvPr id="22" name="Picture 21">
            <a:extLst>
              <a:ext uri="{FF2B5EF4-FFF2-40B4-BE49-F238E27FC236}">
                <a16:creationId xmlns:a16="http://schemas.microsoft.com/office/drawing/2014/main" id="{38400969-891C-AADD-23B3-C429E56FC2B0}"/>
              </a:ext>
            </a:extLst>
          </p:cNvPr>
          <p:cNvPicPr>
            <a:picLocks noChangeAspect="1"/>
          </p:cNvPicPr>
          <p:nvPr/>
        </p:nvPicPr>
        <p:blipFill>
          <a:blip r:embed="rId4"/>
          <a:stretch>
            <a:fillRect/>
          </a:stretch>
        </p:blipFill>
        <p:spPr>
          <a:xfrm>
            <a:off x="-155724" y="1052736"/>
            <a:ext cx="5447804" cy="3823436"/>
          </a:xfrm>
          <a:prstGeom prst="rect">
            <a:avLst/>
          </a:prstGeom>
        </p:spPr>
      </p:pic>
      <p:pic>
        <p:nvPicPr>
          <p:cNvPr id="6" name="Picture 5">
            <a:extLst>
              <a:ext uri="{FF2B5EF4-FFF2-40B4-BE49-F238E27FC236}">
                <a16:creationId xmlns:a16="http://schemas.microsoft.com/office/drawing/2014/main" id="{31E47C77-BF03-055B-57D0-30617A316085}"/>
              </a:ext>
            </a:extLst>
          </p:cNvPr>
          <p:cNvPicPr>
            <a:picLocks noChangeAspect="1"/>
          </p:cNvPicPr>
          <p:nvPr/>
        </p:nvPicPr>
        <p:blipFill>
          <a:blip r:embed="rId5"/>
          <a:stretch>
            <a:fillRect/>
          </a:stretch>
        </p:blipFill>
        <p:spPr>
          <a:xfrm>
            <a:off x="4644008" y="404664"/>
            <a:ext cx="5040561" cy="4758496"/>
          </a:xfrm>
          <a:prstGeom prst="rect">
            <a:avLst/>
          </a:prstGeom>
        </p:spPr>
      </p:pic>
    </p:spTree>
    <p:extLst>
      <p:ext uri="{BB962C8B-B14F-4D97-AF65-F5344CB8AC3E}">
        <p14:creationId xmlns:p14="http://schemas.microsoft.com/office/powerpoint/2010/main" val="34438010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7671"/>
            <a:ext cx="8239125" cy="402880"/>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rtl="1" fontAlgn="auto">
              <a:spcBef>
                <a:spcPct val="0"/>
              </a:spcBef>
              <a:spcAft>
                <a:spcPts val="0"/>
              </a:spcAft>
              <a:buFontTx/>
              <a:buNone/>
              <a:defRPr/>
            </a:pPr>
            <a:r>
              <a:rPr lang="en-US" altLang="ja-JP" b="1" cap="all" dirty="0">
                <a:solidFill>
                  <a:schemeClr val="bg1"/>
                </a:solidFill>
                <a:cs typeface="+mn-cs"/>
              </a:rPr>
              <a:t>Scheduling: Pitch control</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179512" y="6007501"/>
            <a:ext cx="5400600" cy="708654"/>
          </a:xfrm>
          <a:prstGeom prst="rect">
            <a:avLst/>
          </a:prstGeom>
          <a:noFill/>
          <a:ln>
            <a:noFill/>
          </a:ln>
        </p:spPr>
        <p:txBody>
          <a:bodyPr>
            <a:noAutofit/>
          </a:bodyPr>
          <a:lstStyle/>
          <a:p>
            <a:pPr>
              <a:lnSpc>
                <a:spcPct val="90000"/>
              </a:lnSpc>
              <a:spcBef>
                <a:spcPts val="1001"/>
              </a:spcBef>
            </a:pPr>
            <a:r>
              <a:rPr lang="en-US" sz="2200" spc="-1" dirty="0">
                <a:latin typeface="Calibri"/>
              </a:rPr>
              <a:t>A </a:t>
            </a:r>
            <a:r>
              <a:rPr lang="en-GB" sz="2200" spc="-1" dirty="0">
                <a:latin typeface="Calibri"/>
              </a:rPr>
              <a:t>scheduled </a:t>
            </a:r>
            <a:r>
              <a:rPr lang="en-US" sz="2200" spc="-1" dirty="0">
                <a:latin typeface="Calibri"/>
              </a:rPr>
              <a:t>controller exists for delay = 0.05 A </a:t>
            </a:r>
            <a:r>
              <a:rPr lang="en-GB" sz="2200" spc="-1" dirty="0">
                <a:latin typeface="Calibri"/>
              </a:rPr>
              <a:t>robust        </a:t>
            </a:r>
            <a:r>
              <a:rPr lang="en-US" sz="2200" spc="-1" dirty="0">
                <a:latin typeface="Calibri"/>
              </a:rPr>
              <a:t>controller exists for delay = 0.11</a:t>
            </a:r>
            <a:endParaRPr lang="en-US" sz="2200" b="0" strike="noStrike" spc="-1" dirty="0">
              <a:latin typeface="Calibri"/>
            </a:endParaRPr>
          </a:p>
        </p:txBody>
      </p:sp>
      <p:sp>
        <p:nvSpPr>
          <p:cNvPr id="8" name="TextBox 7">
            <a:extLst>
              <a:ext uri="{FF2B5EF4-FFF2-40B4-BE49-F238E27FC236}">
                <a16:creationId xmlns:a16="http://schemas.microsoft.com/office/drawing/2014/main" id="{70E69EB1-1B7D-3980-60DE-C46C7C984759}"/>
              </a:ext>
            </a:extLst>
          </p:cNvPr>
          <p:cNvSpPr txBox="1"/>
          <p:nvPr/>
        </p:nvSpPr>
        <p:spPr>
          <a:xfrm>
            <a:off x="323527" y="786633"/>
            <a:ext cx="8336283" cy="1623008"/>
          </a:xfrm>
          <a:prstGeom prst="rect">
            <a:avLst/>
          </a:prstGeom>
          <a:noFill/>
        </p:spPr>
        <p:txBody>
          <a:bodyPr wrap="square">
            <a:spAutoFit/>
          </a:bodyPr>
          <a:lstStyle/>
          <a:p>
            <a:pPr marL="360" algn="l">
              <a:lnSpc>
                <a:spcPct val="90000"/>
              </a:lnSpc>
              <a:spcBef>
                <a:spcPts val="1001"/>
              </a:spcBef>
              <a:buClr>
                <a:srgbClr val="000000"/>
              </a:buClr>
            </a:pPr>
            <a:r>
              <a:rPr lang="en-GB" sz="2200" spc="-1" dirty="0">
                <a:latin typeface="Calibri"/>
              </a:rPr>
              <a:t>The QFT software fits scheduled controllers because: </a:t>
            </a:r>
          </a:p>
          <a:p>
            <a:pPr marL="914760" lvl="1" indent="-457200">
              <a:lnSpc>
                <a:spcPct val="90000"/>
              </a:lnSpc>
              <a:spcBef>
                <a:spcPts val="1001"/>
              </a:spcBef>
              <a:buClr>
                <a:srgbClr val="000000"/>
              </a:buClr>
              <a:buFont typeface="+mj-lt"/>
              <a:buAutoNum type="arabicPeriod"/>
            </a:pPr>
            <a:r>
              <a:rPr lang="en-GB" sz="2200" spc="-1" dirty="0">
                <a:latin typeface="Calibri"/>
              </a:rPr>
              <a:t>The control architecture can be fixed</a:t>
            </a:r>
          </a:p>
          <a:p>
            <a:pPr marL="914760" lvl="1" indent="-457200">
              <a:lnSpc>
                <a:spcPct val="90000"/>
              </a:lnSpc>
              <a:spcBef>
                <a:spcPts val="1001"/>
              </a:spcBef>
              <a:buClr>
                <a:srgbClr val="000000"/>
              </a:buClr>
              <a:buFont typeface="+mj-lt"/>
              <a:buAutoNum type="arabicPeriod"/>
            </a:pPr>
            <a:r>
              <a:rPr lang="en-GB" sz="2200" spc="-1" dirty="0">
                <a:latin typeface="Calibri"/>
              </a:rPr>
              <a:t>Parameters can be constrained to a given range to ensure gradual changes during operation</a:t>
            </a:r>
          </a:p>
        </p:txBody>
      </p:sp>
      <p:pic>
        <p:nvPicPr>
          <p:cNvPr id="7" name="Picture 6">
            <a:extLst>
              <a:ext uri="{FF2B5EF4-FFF2-40B4-BE49-F238E27FC236}">
                <a16:creationId xmlns:a16="http://schemas.microsoft.com/office/drawing/2014/main" id="{89385A34-818F-97AF-0142-8C49EF42538B}"/>
              </a:ext>
            </a:extLst>
          </p:cNvPr>
          <p:cNvPicPr>
            <a:picLocks noChangeAspect="1"/>
          </p:cNvPicPr>
          <p:nvPr/>
        </p:nvPicPr>
        <p:blipFill>
          <a:blip r:embed="rId3"/>
          <a:stretch>
            <a:fillRect/>
          </a:stretch>
        </p:blipFill>
        <p:spPr>
          <a:xfrm>
            <a:off x="-252536" y="2166938"/>
            <a:ext cx="5334000" cy="4000500"/>
          </a:xfrm>
          <a:prstGeom prst="rect">
            <a:avLst/>
          </a:prstGeom>
        </p:spPr>
      </p:pic>
      <p:pic>
        <p:nvPicPr>
          <p:cNvPr id="11" name="Picture 10">
            <a:extLst>
              <a:ext uri="{FF2B5EF4-FFF2-40B4-BE49-F238E27FC236}">
                <a16:creationId xmlns:a16="http://schemas.microsoft.com/office/drawing/2014/main" id="{87E86ECA-81AE-DDDF-7C99-D4F7CF5F4D4E}"/>
              </a:ext>
            </a:extLst>
          </p:cNvPr>
          <p:cNvPicPr>
            <a:picLocks noChangeAspect="1"/>
          </p:cNvPicPr>
          <p:nvPr/>
        </p:nvPicPr>
        <p:blipFill>
          <a:blip r:embed="rId4"/>
          <a:stretch>
            <a:fillRect/>
          </a:stretch>
        </p:blipFill>
        <p:spPr>
          <a:xfrm>
            <a:off x="4620197" y="2362477"/>
            <a:ext cx="4860032" cy="3645024"/>
          </a:xfrm>
          <a:prstGeom prst="rect">
            <a:avLst/>
          </a:prstGeom>
        </p:spPr>
      </p:pic>
    </p:spTree>
    <p:extLst>
      <p:ext uri="{BB962C8B-B14F-4D97-AF65-F5344CB8AC3E}">
        <p14:creationId xmlns:p14="http://schemas.microsoft.com/office/powerpoint/2010/main" val="3962685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US" b="1" dirty="0">
                <a:solidFill>
                  <a:schemeClr val="bg2"/>
                </a:solidFill>
              </a:rPr>
              <a:t>What to Expect from MIMO Feedback Systems</a:t>
            </a:r>
            <a:endParaRPr lang="he-IL" b="1" dirty="0">
              <a:solidFill>
                <a:schemeClr val="bg2"/>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323528" y="980728"/>
            <a:ext cx="5822194" cy="560090"/>
          </a:xfrm>
          <a:prstGeom prst="rect">
            <a:avLst/>
          </a:prstGeom>
          <a:noFill/>
          <a:ln>
            <a:noFill/>
          </a:ln>
        </p:spPr>
        <p:txBody>
          <a:bodyPr>
            <a:noAutofit/>
          </a:bodyPr>
          <a:lstStyle/>
          <a:p>
            <a:pPr marL="360" algn="l">
              <a:lnSpc>
                <a:spcPct val="90000"/>
              </a:lnSpc>
              <a:spcBef>
                <a:spcPts val="1001"/>
              </a:spcBef>
              <a:buClr>
                <a:srgbClr val="000000"/>
              </a:buClr>
            </a:pPr>
            <a:r>
              <a:rPr lang="en-US" sz="2000" dirty="0">
                <a:solidFill>
                  <a:srgbClr val="000000"/>
                </a:solidFill>
              </a:rPr>
              <a:t>Tradeoff between channels</a:t>
            </a:r>
            <a:endParaRPr lang="he-IL" sz="2000" dirty="0">
              <a:solidFill>
                <a:srgbClr val="000000"/>
              </a:solidFill>
            </a:endParaRPr>
          </a:p>
          <a:p>
            <a:pPr marL="360" algn="r" rtl="1">
              <a:lnSpc>
                <a:spcPct val="90000"/>
              </a:lnSpc>
              <a:spcBef>
                <a:spcPts val="1001"/>
              </a:spcBef>
              <a:buClr>
                <a:srgbClr val="000000"/>
              </a:buClr>
            </a:pPr>
            <a:endParaRPr lang="he-IL" sz="2000" dirty="0">
              <a:solidFill>
                <a:srgbClr val="000000"/>
              </a:solidFill>
            </a:endParaRPr>
          </a:p>
          <a:p>
            <a:pPr marL="360" algn="r" rtl="1">
              <a:lnSpc>
                <a:spcPct val="90000"/>
              </a:lnSpc>
              <a:spcBef>
                <a:spcPts val="1001"/>
              </a:spcBef>
              <a:buClr>
                <a:srgbClr val="000000"/>
              </a:buClr>
            </a:pPr>
            <a:endParaRPr lang="en-US" sz="2000" cap="none" dirty="0">
              <a:solidFill>
                <a:srgbClr val="000000"/>
              </a:solidFill>
            </a:endParaRPr>
          </a:p>
          <a:p>
            <a:pPr marL="360">
              <a:lnSpc>
                <a:spcPct val="90000"/>
              </a:lnSpc>
              <a:spcBef>
                <a:spcPts val="1001"/>
              </a:spcBef>
              <a:buClr>
                <a:srgbClr val="000000"/>
              </a:buClr>
            </a:pPr>
            <a:endParaRPr lang="en-US" sz="2000" spc="-1" dirty="0">
              <a:solidFill>
                <a:srgbClr val="000000"/>
              </a:solidFill>
              <a:latin typeface="Calibri"/>
            </a:endParaRPr>
          </a:p>
          <a:p>
            <a:pPr marL="360">
              <a:lnSpc>
                <a:spcPct val="90000"/>
              </a:lnSpc>
              <a:spcBef>
                <a:spcPts val="1001"/>
              </a:spcBef>
              <a:buClr>
                <a:srgbClr val="000000"/>
              </a:buClr>
            </a:pPr>
            <a:endParaRPr lang="en-US" sz="2200" spc="-1" dirty="0">
              <a:solidFill>
                <a:srgbClr val="000000"/>
              </a:solidFill>
              <a:latin typeface="Calibri"/>
            </a:endParaRPr>
          </a:p>
          <a:p>
            <a:pPr>
              <a:lnSpc>
                <a:spcPct val="90000"/>
              </a:lnSpc>
              <a:spcBef>
                <a:spcPts val="1001"/>
              </a:spcBef>
            </a:pPr>
            <a:endParaRPr lang="en-US" sz="2200" b="0" strike="noStrike" spc="-1" dirty="0">
              <a:solidFill>
                <a:srgbClr val="000000"/>
              </a:solidFill>
              <a:latin typeface="Calibri"/>
            </a:endParaRPr>
          </a:p>
        </p:txBody>
      </p:sp>
      <p:pic>
        <p:nvPicPr>
          <p:cNvPr id="8" name="Picture 7">
            <a:extLst>
              <a:ext uri="{FF2B5EF4-FFF2-40B4-BE49-F238E27FC236}">
                <a16:creationId xmlns:a16="http://schemas.microsoft.com/office/drawing/2014/main" id="{FAB001D0-02C0-92DA-BA35-FC0D69266284}"/>
              </a:ext>
            </a:extLst>
          </p:cNvPr>
          <p:cNvPicPr>
            <a:picLocks noChangeAspect="1"/>
          </p:cNvPicPr>
          <p:nvPr/>
        </p:nvPicPr>
        <p:blipFill>
          <a:blip r:embed="rId3"/>
          <a:stretch>
            <a:fillRect/>
          </a:stretch>
        </p:blipFill>
        <p:spPr>
          <a:xfrm>
            <a:off x="1283636" y="1412776"/>
            <a:ext cx="6844008" cy="5133006"/>
          </a:xfrm>
          <a:prstGeom prst="rect">
            <a:avLst/>
          </a:prstGeom>
        </p:spPr>
      </p:pic>
    </p:spTree>
    <p:extLst>
      <p:ext uri="{BB962C8B-B14F-4D97-AF65-F5344CB8AC3E}">
        <p14:creationId xmlns:p14="http://schemas.microsoft.com/office/powerpoint/2010/main" val="2941203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None/>
              <a:defRPr/>
            </a:pPr>
            <a:r>
              <a:rPr lang="en-US" b="1" dirty="0">
                <a:solidFill>
                  <a:schemeClr val="bg1"/>
                </a:solidFill>
              </a:rPr>
              <a:t>Why Use Nichols Chart </a:t>
            </a:r>
            <a:r>
              <a:rPr lang="en-US" sz="2000" b="1" dirty="0">
                <a:solidFill>
                  <a:schemeClr val="bg1"/>
                </a:solidFill>
              </a:rPr>
              <a:t>for Presenting the Open Loop</a:t>
            </a:r>
            <a:r>
              <a:rPr lang="en-US" b="1" dirty="0">
                <a:solidFill>
                  <a:schemeClr val="bg1"/>
                </a:solidFill>
              </a:rPr>
              <a:t>?</a:t>
            </a:r>
            <a:endParaRPr lang="he-IL" b="1" dirty="0">
              <a:solidFill>
                <a:schemeClr val="bg1"/>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337943" y="758588"/>
            <a:ext cx="4060131" cy="960796"/>
          </a:xfrm>
          <a:prstGeom prst="rect">
            <a:avLst/>
          </a:prstGeom>
          <a:noFill/>
          <a:ln>
            <a:noFill/>
          </a:ln>
        </p:spPr>
        <p:txBody>
          <a:bodyPr>
            <a:noAutofit/>
          </a:bodyPr>
          <a:lstStyle/>
          <a:p>
            <a:pPr marL="360">
              <a:lnSpc>
                <a:spcPct val="90000"/>
              </a:lnSpc>
              <a:spcBef>
                <a:spcPts val="1001"/>
              </a:spcBef>
              <a:buClr>
                <a:srgbClr val="000000"/>
              </a:buClr>
            </a:pPr>
            <a:r>
              <a:rPr lang="en-US" sz="2000" dirty="0"/>
              <a:t>Locate resonances in a non-sensitive phase to be less sensitive to uncertainty</a:t>
            </a:r>
          </a:p>
        </p:txBody>
      </p:sp>
      <p:pic>
        <p:nvPicPr>
          <p:cNvPr id="7" name="Picture 6">
            <a:extLst>
              <a:ext uri="{FF2B5EF4-FFF2-40B4-BE49-F238E27FC236}">
                <a16:creationId xmlns:a16="http://schemas.microsoft.com/office/drawing/2014/main" id="{1454B0CB-C825-901D-BD9D-6E41D67EEBD9}"/>
              </a:ext>
            </a:extLst>
          </p:cNvPr>
          <p:cNvPicPr>
            <a:picLocks noChangeAspect="1"/>
          </p:cNvPicPr>
          <p:nvPr/>
        </p:nvPicPr>
        <p:blipFill>
          <a:blip r:embed="rId3"/>
          <a:stretch>
            <a:fillRect/>
          </a:stretch>
        </p:blipFill>
        <p:spPr>
          <a:xfrm>
            <a:off x="4427984" y="1484784"/>
            <a:ext cx="5131212" cy="4549400"/>
          </a:xfrm>
          <a:prstGeom prst="rect">
            <a:avLst/>
          </a:prstGeom>
        </p:spPr>
      </p:pic>
      <p:pic>
        <p:nvPicPr>
          <p:cNvPr id="8" name="Content Placeholder 4">
            <a:extLst>
              <a:ext uri="{FF2B5EF4-FFF2-40B4-BE49-F238E27FC236}">
                <a16:creationId xmlns:a16="http://schemas.microsoft.com/office/drawing/2014/main" id="{F15CDBF5-E6DE-831B-FAFA-3D911E6BFB0B}"/>
              </a:ext>
            </a:extLst>
          </p:cNvPr>
          <p:cNvPicPr>
            <a:picLocks noGrp="1" noChangeAspect="1"/>
          </p:cNvPicPr>
          <p:nvPr>
            <p:ph idx="1"/>
          </p:nvPr>
        </p:nvPicPr>
        <p:blipFill>
          <a:blip r:embed="rId4"/>
          <a:stretch>
            <a:fillRect/>
          </a:stretch>
        </p:blipFill>
        <p:spPr>
          <a:xfrm>
            <a:off x="-36512" y="1719384"/>
            <a:ext cx="4686307" cy="4235714"/>
          </a:xfrm>
          <a:prstGeom prst="rect">
            <a:avLst/>
          </a:prstGeom>
        </p:spPr>
      </p:pic>
      <p:sp>
        <p:nvSpPr>
          <p:cNvPr id="9" name="TextShape 2">
            <a:extLst>
              <a:ext uri="{FF2B5EF4-FFF2-40B4-BE49-F238E27FC236}">
                <a16:creationId xmlns:a16="http://schemas.microsoft.com/office/drawing/2014/main" id="{EA1FF8BA-35D8-CC25-179C-194B66D0E67B}"/>
              </a:ext>
            </a:extLst>
          </p:cNvPr>
          <p:cNvSpPr txBox="1"/>
          <p:nvPr/>
        </p:nvSpPr>
        <p:spPr>
          <a:xfrm>
            <a:off x="5004048" y="766794"/>
            <a:ext cx="4060131" cy="792088"/>
          </a:xfrm>
          <a:prstGeom prst="rect">
            <a:avLst/>
          </a:prstGeom>
          <a:noFill/>
          <a:ln>
            <a:noFill/>
          </a:ln>
        </p:spPr>
        <p:txBody>
          <a:bodyPr>
            <a:noAutofit/>
          </a:bodyPr>
          <a:lstStyle/>
          <a:p>
            <a:pPr marL="360">
              <a:lnSpc>
                <a:spcPct val="90000"/>
              </a:lnSpc>
              <a:spcBef>
                <a:spcPts val="1001"/>
              </a:spcBef>
              <a:buClr>
                <a:srgbClr val="000000"/>
              </a:buClr>
            </a:pPr>
            <a:r>
              <a:rPr lang="en-US" sz="2000" dirty="0"/>
              <a:t>Uncertainty analysis (sensitivity and identification)</a:t>
            </a:r>
          </a:p>
        </p:txBody>
      </p:sp>
    </p:spTree>
    <p:extLst>
      <p:ext uri="{BB962C8B-B14F-4D97-AF65-F5344CB8AC3E}">
        <p14:creationId xmlns:p14="http://schemas.microsoft.com/office/powerpoint/2010/main" val="16688054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395536" y="188640"/>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None/>
              <a:defRPr/>
            </a:pPr>
            <a:r>
              <a:rPr lang="en-US" b="1" cap="all" dirty="0">
                <a:solidFill>
                  <a:schemeClr val="bg1"/>
                </a:solidFill>
                <a:cs typeface="+mn-cs"/>
              </a:rPr>
              <a:t>Cooked UP Example</a:t>
            </a:r>
            <a:endParaRPr lang="en-US" spc="-1" dirty="0">
              <a:solidFill>
                <a:schemeClr val="bg1"/>
              </a:solidFill>
              <a:latin typeface="Calibri"/>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mc:AlternateContent xmlns:mc="http://schemas.openxmlformats.org/markup-compatibility/2006" xmlns:a14="http://schemas.microsoft.com/office/drawing/2010/main">
        <mc:Choice Requires="a14">
          <p:sp>
            <p:nvSpPr>
              <p:cNvPr id="16" name="TextShape 2"/>
              <p:cNvSpPr txBox="1"/>
              <p:nvPr/>
            </p:nvSpPr>
            <p:spPr>
              <a:xfrm>
                <a:off x="467544" y="980728"/>
                <a:ext cx="6192688" cy="720080"/>
              </a:xfrm>
              <a:prstGeom prst="rect">
                <a:avLst/>
              </a:prstGeom>
              <a:noFill/>
              <a:ln>
                <a:noFill/>
              </a:ln>
            </p:spPr>
            <p:txBody>
              <a:bodyPr>
                <a:noAutofit/>
              </a:bodyPr>
              <a:lstStyle/>
              <a:p>
                <a:pPr>
                  <a:lnSpc>
                    <a:spcPct val="90000"/>
                  </a:lnSpc>
                  <a:spcBef>
                    <a:spcPts val="1001"/>
                  </a:spcBef>
                </a:pPr>
                <a:r>
                  <a:rPr lang="en-US" sz="2200" spc="-1" dirty="0">
                    <a:solidFill>
                      <a:srgbClr val="000000"/>
                    </a:solidFill>
                    <a:latin typeface="+mj-lt"/>
                  </a:rPr>
                  <a:t>P</a:t>
                </a:r>
                <a14:m>
                  <m:oMath xmlns:m="http://schemas.openxmlformats.org/officeDocument/2006/math">
                    <m:r>
                      <m:rPr>
                        <m:sty m:val="p"/>
                      </m:rPr>
                      <a:rPr lang="en-US" sz="2800" b="0" i="0" strike="noStrike" spc="-1" smtClean="0">
                        <a:solidFill>
                          <a:srgbClr val="000000"/>
                        </a:solidFill>
                        <a:latin typeface="Cambria Math" panose="02040503050406030204" pitchFamily="18" charset="0"/>
                      </a:rPr>
                      <m:t>lant</m:t>
                    </m:r>
                    <m:r>
                      <a:rPr lang="en-US" sz="2800" b="0" i="0" strike="noStrike" spc="-1" smtClean="0">
                        <a:solidFill>
                          <a:srgbClr val="000000"/>
                        </a:solidFill>
                        <a:latin typeface="Cambria Math" panose="02040503050406030204" pitchFamily="18" charset="0"/>
                      </a:rPr>
                      <m:t>=</m:t>
                    </m:r>
                    <m:f>
                      <m:fPr>
                        <m:ctrlPr>
                          <a:rPr lang="en-US" sz="2800" b="0" i="1" strike="noStrike" spc="-1" smtClean="0">
                            <a:solidFill>
                              <a:srgbClr val="000000"/>
                            </a:solidFill>
                            <a:latin typeface="Cambria Math" panose="02040503050406030204" pitchFamily="18" charset="0"/>
                          </a:rPr>
                        </m:ctrlPr>
                      </m:fPr>
                      <m:num>
                        <m:r>
                          <a:rPr lang="en-US" sz="2800" b="0" i="1" strike="noStrike" spc="-1" smtClean="0">
                            <a:solidFill>
                              <a:srgbClr val="000000"/>
                            </a:solidFill>
                            <a:latin typeface="Cambria Math" panose="02040503050406030204" pitchFamily="18" charset="0"/>
                          </a:rPr>
                          <m:t>𝑔𝑎𝑖𝑛</m:t>
                        </m:r>
                        <m:r>
                          <a:rPr lang="en-US" sz="2800" b="0" i="1" strike="noStrike" spc="-1" smtClean="0">
                            <a:solidFill>
                              <a:srgbClr val="000000"/>
                            </a:solidFill>
                            <a:latin typeface="Cambria Math" panose="02040503050406030204" pitchFamily="18" charset="0"/>
                            <a:ea typeface="Cambria Math" panose="02040503050406030204" pitchFamily="18" charset="0"/>
                          </a:rPr>
                          <m:t>∙</m:t>
                        </m:r>
                        <m:r>
                          <a:rPr lang="en-US" sz="2800" b="0" i="1" strike="noStrike" spc="-1" smtClean="0">
                            <a:solidFill>
                              <a:srgbClr val="000000"/>
                            </a:solidFill>
                            <a:latin typeface="Cambria Math" panose="02040503050406030204" pitchFamily="18" charset="0"/>
                            <a:ea typeface="Cambria Math" panose="02040503050406030204" pitchFamily="18" charset="0"/>
                          </a:rPr>
                          <m:t>𝑝𝑜𝑙𝑒</m:t>
                        </m:r>
                      </m:num>
                      <m:den>
                        <m:r>
                          <a:rPr lang="en-US" sz="2800" b="0" i="1" strike="noStrike" spc="-1" smtClean="0">
                            <a:solidFill>
                              <a:srgbClr val="000000"/>
                            </a:solidFill>
                            <a:latin typeface="Cambria Math" panose="02040503050406030204" pitchFamily="18" charset="0"/>
                          </a:rPr>
                          <m:t>𝑠</m:t>
                        </m:r>
                        <m:r>
                          <a:rPr lang="en-US" sz="2800" b="0" i="1" strike="noStrike" spc="-1" smtClean="0">
                            <a:solidFill>
                              <a:srgbClr val="000000"/>
                            </a:solidFill>
                            <a:latin typeface="Cambria Math" panose="02040503050406030204" pitchFamily="18" charset="0"/>
                          </a:rPr>
                          <m:t>(</m:t>
                        </m:r>
                        <m:r>
                          <a:rPr lang="en-US" sz="2800" b="0" i="1" strike="noStrike" spc="-1" smtClean="0">
                            <a:solidFill>
                              <a:srgbClr val="000000"/>
                            </a:solidFill>
                            <a:latin typeface="Cambria Math" panose="02040503050406030204" pitchFamily="18" charset="0"/>
                          </a:rPr>
                          <m:t>𝑠</m:t>
                        </m:r>
                        <m:r>
                          <a:rPr lang="en-US" sz="2800" b="0" i="1" strike="noStrike" spc="-1" smtClean="0">
                            <a:solidFill>
                              <a:srgbClr val="000000"/>
                            </a:solidFill>
                            <a:latin typeface="Cambria Math" panose="02040503050406030204" pitchFamily="18" charset="0"/>
                          </a:rPr>
                          <m:t>+</m:t>
                        </m:r>
                        <m:r>
                          <a:rPr lang="en-US" sz="2800" b="0" i="1" strike="noStrike" spc="-1" smtClean="0">
                            <a:solidFill>
                              <a:srgbClr val="000000"/>
                            </a:solidFill>
                            <a:latin typeface="Cambria Math" panose="02040503050406030204" pitchFamily="18" charset="0"/>
                          </a:rPr>
                          <m:t>𝑝𝑜𝑙𝑒</m:t>
                        </m:r>
                        <m:r>
                          <a:rPr lang="en-US" sz="2800" b="0" i="1" strike="noStrike" spc="-1" smtClean="0">
                            <a:solidFill>
                              <a:srgbClr val="000000"/>
                            </a:solidFill>
                            <a:latin typeface="Cambria Math" panose="02040503050406030204" pitchFamily="18" charset="0"/>
                          </a:rPr>
                          <m:t>)</m:t>
                        </m:r>
                      </m:den>
                    </m:f>
                    <m:sSup>
                      <m:sSupPr>
                        <m:ctrlPr>
                          <a:rPr lang="en-US" sz="2800" b="0" i="1" strike="noStrike" spc="-1" smtClean="0">
                            <a:solidFill>
                              <a:srgbClr val="000000"/>
                            </a:solidFill>
                            <a:latin typeface="Cambria Math" panose="02040503050406030204" pitchFamily="18" charset="0"/>
                          </a:rPr>
                        </m:ctrlPr>
                      </m:sSupPr>
                      <m:e>
                        <m:r>
                          <a:rPr lang="en-US" sz="2800" b="0" i="1" strike="noStrike" spc="-1" smtClean="0">
                            <a:solidFill>
                              <a:srgbClr val="000000"/>
                            </a:solidFill>
                            <a:latin typeface="Cambria Math" panose="02040503050406030204" pitchFamily="18" charset="0"/>
                          </a:rPr>
                          <m:t>𝑒</m:t>
                        </m:r>
                      </m:e>
                      <m:sup>
                        <m:r>
                          <a:rPr lang="en-US" sz="2800" b="0" i="1" strike="noStrike" spc="-1" smtClean="0">
                            <a:solidFill>
                              <a:srgbClr val="000000"/>
                            </a:solidFill>
                            <a:latin typeface="Cambria Math" panose="02040503050406030204" pitchFamily="18" charset="0"/>
                          </a:rPr>
                          <m:t>−</m:t>
                        </m:r>
                        <m:r>
                          <a:rPr lang="en-US" sz="2800" b="0" i="1" strike="noStrike" spc="-1" smtClean="0">
                            <a:solidFill>
                              <a:srgbClr val="000000"/>
                            </a:solidFill>
                            <a:latin typeface="Cambria Math" panose="02040503050406030204" pitchFamily="18" charset="0"/>
                          </a:rPr>
                          <m:t>𝑠</m:t>
                        </m:r>
                        <m:r>
                          <a:rPr lang="en-US" sz="2800" b="0" i="1" strike="noStrike" spc="-1" smtClean="0">
                            <a:solidFill>
                              <a:srgbClr val="000000"/>
                            </a:solidFill>
                            <a:latin typeface="Cambria Math" panose="02040503050406030204" pitchFamily="18" charset="0"/>
                            <a:ea typeface="Cambria Math" panose="02040503050406030204" pitchFamily="18" charset="0"/>
                          </a:rPr>
                          <m:t>∙</m:t>
                        </m:r>
                        <m:r>
                          <a:rPr lang="en-US" sz="2800" b="0" i="1" strike="noStrike" spc="-1" smtClean="0">
                            <a:solidFill>
                              <a:srgbClr val="000000"/>
                            </a:solidFill>
                            <a:latin typeface="Cambria Math" panose="02040503050406030204" pitchFamily="18" charset="0"/>
                            <a:ea typeface="Cambria Math" panose="02040503050406030204" pitchFamily="18" charset="0"/>
                          </a:rPr>
                          <m:t>𝑑𝑒𝑙𝑎𝑦</m:t>
                        </m:r>
                      </m:sup>
                    </m:sSup>
                  </m:oMath>
                </a14:m>
                <a:endParaRPr lang="en-US" sz="2800" spc="-1" dirty="0">
                  <a:solidFill>
                    <a:srgbClr val="000000"/>
                  </a:solidFill>
                  <a:latin typeface="Calibri"/>
                </a:endParaRPr>
              </a:p>
            </p:txBody>
          </p:sp>
        </mc:Choice>
        <mc:Fallback xmlns="">
          <p:sp>
            <p:nvSpPr>
              <p:cNvPr id="16" name="TextShape 2"/>
              <p:cNvSpPr txBox="1">
                <a:spLocks noRot="1" noChangeAspect="1" noMove="1" noResize="1" noEditPoints="1" noAdjustHandles="1" noChangeArrowheads="1" noChangeShapeType="1" noTextEdit="1"/>
              </p:cNvSpPr>
              <p:nvPr/>
            </p:nvSpPr>
            <p:spPr>
              <a:xfrm>
                <a:off x="467544" y="980728"/>
                <a:ext cx="6192688" cy="720080"/>
              </a:xfrm>
              <a:prstGeom prst="rect">
                <a:avLst/>
              </a:prstGeom>
              <a:blipFill>
                <a:blip r:embed="rId3"/>
                <a:stretch>
                  <a:fillRect l="-1280"/>
                </a:stretch>
              </a:blipFill>
              <a:ln>
                <a:noFill/>
              </a:ln>
            </p:spPr>
            <p:txBody>
              <a:bodyPr/>
              <a:lstStyle/>
              <a:p>
                <a:r>
                  <a:rPr lang="en-IL">
                    <a:noFill/>
                  </a:rPr>
                  <a:t> </a:t>
                </a:r>
              </a:p>
            </p:txBody>
          </p:sp>
        </mc:Fallback>
      </mc:AlternateContent>
      <p:pic>
        <p:nvPicPr>
          <p:cNvPr id="3" name="Picture 2">
            <a:extLst>
              <a:ext uri="{FF2B5EF4-FFF2-40B4-BE49-F238E27FC236}">
                <a16:creationId xmlns:a16="http://schemas.microsoft.com/office/drawing/2014/main" id="{F53AFD33-0DA4-935A-09AE-2A98102A3985}"/>
              </a:ext>
            </a:extLst>
          </p:cNvPr>
          <p:cNvPicPr>
            <a:picLocks noChangeAspect="1"/>
          </p:cNvPicPr>
          <p:nvPr/>
        </p:nvPicPr>
        <p:blipFill>
          <a:blip r:embed="rId4"/>
          <a:stretch>
            <a:fillRect/>
          </a:stretch>
        </p:blipFill>
        <p:spPr>
          <a:xfrm>
            <a:off x="4139952" y="1584249"/>
            <a:ext cx="5334000" cy="4176464"/>
          </a:xfrm>
          <a:prstGeom prst="rect">
            <a:avLst/>
          </a:prstGeom>
        </p:spPr>
      </p:pic>
      <p:pic>
        <p:nvPicPr>
          <p:cNvPr id="7" name="Picture 6">
            <a:extLst>
              <a:ext uri="{FF2B5EF4-FFF2-40B4-BE49-F238E27FC236}">
                <a16:creationId xmlns:a16="http://schemas.microsoft.com/office/drawing/2014/main" id="{697E1C27-4BD8-CF81-388B-16509EB4A241}"/>
              </a:ext>
            </a:extLst>
          </p:cNvPr>
          <p:cNvPicPr>
            <a:picLocks noChangeAspect="1"/>
          </p:cNvPicPr>
          <p:nvPr/>
        </p:nvPicPr>
        <p:blipFill>
          <a:blip r:embed="rId5"/>
          <a:stretch>
            <a:fillRect/>
          </a:stretch>
        </p:blipFill>
        <p:spPr>
          <a:xfrm>
            <a:off x="40434" y="2060848"/>
            <a:ext cx="4320479" cy="3240359"/>
          </a:xfrm>
          <a:prstGeom prst="rect">
            <a:avLst/>
          </a:prstGeom>
        </p:spPr>
      </p:pic>
    </p:spTree>
    <p:extLst>
      <p:ext uri="{BB962C8B-B14F-4D97-AF65-F5344CB8AC3E}">
        <p14:creationId xmlns:p14="http://schemas.microsoft.com/office/powerpoint/2010/main" val="3213958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FontTx/>
              <a:buNone/>
              <a:defRPr/>
            </a:pPr>
            <a:r>
              <a:rPr lang="en-US" altLang="ja-JP" b="1" cap="all" dirty="0">
                <a:solidFill>
                  <a:schemeClr val="bg1"/>
                </a:solidFill>
                <a:cs typeface="+mn-cs"/>
              </a:rPr>
              <a:t>Before the Lecture</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539552" y="980728"/>
            <a:ext cx="8000629" cy="5472608"/>
          </a:xfrm>
          <a:prstGeom prst="rect">
            <a:avLst/>
          </a:prstGeom>
          <a:noFill/>
          <a:ln>
            <a:noFill/>
          </a:ln>
        </p:spPr>
        <p:txBody>
          <a:bodyPr>
            <a:noAutofit/>
          </a:bodyPr>
          <a:lstStyle/>
          <a:p>
            <a:r>
              <a:rPr lang="en-GB" sz="2400" dirty="0"/>
              <a:t>Almost a year ago, I was invited to give a lecture at Elbit Systems Ramat Hasharon, on QFT design tools</a:t>
            </a:r>
          </a:p>
          <a:p>
            <a:endParaRPr lang="en-GB" sz="2400" dirty="0"/>
          </a:p>
          <a:p>
            <a:r>
              <a:rPr lang="en-GB" sz="2400" dirty="0"/>
              <a:t>About six months ago, Per-Olof asked me to talk at this conference, … I had a lecture prepared</a:t>
            </a:r>
          </a:p>
          <a:p>
            <a:endParaRPr lang="en-GB" sz="2400" dirty="0">
              <a:solidFill>
                <a:srgbClr val="FF0000"/>
              </a:solidFill>
            </a:endParaRPr>
          </a:p>
          <a:p>
            <a:r>
              <a:rPr lang="en-GB" sz="2400" dirty="0"/>
              <a:t>However, it is not a new material…</a:t>
            </a:r>
          </a:p>
          <a:p>
            <a:endParaRPr lang="en-GB" sz="2400" dirty="0"/>
          </a:p>
          <a:p>
            <a:r>
              <a:rPr lang="en-GB" sz="2400" dirty="0"/>
              <a:t>To still provide something new, I’ll add some personal insights for loaded motors applications, </a:t>
            </a:r>
            <a:r>
              <a:rPr lang="en-GB" sz="2400" u="sng" dirty="0"/>
              <a:t>which should be appreciated</a:t>
            </a:r>
            <a:r>
              <a:rPr lang="en-US" sz="2400" u="sng" dirty="0"/>
              <a:t> by mechanical designers as well as control engineers</a:t>
            </a:r>
            <a:r>
              <a:rPr lang="en-GB" sz="2400" u="sng" dirty="0"/>
              <a:t>.</a:t>
            </a:r>
            <a:endParaRPr lang="en-US" sz="2400" u="sng" dirty="0"/>
          </a:p>
        </p:txBody>
      </p:sp>
    </p:spTree>
    <p:extLst>
      <p:ext uri="{BB962C8B-B14F-4D97-AF65-F5344CB8AC3E}">
        <p14:creationId xmlns:p14="http://schemas.microsoft.com/office/powerpoint/2010/main" val="422805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None/>
              <a:defRPr/>
            </a:pPr>
            <a:r>
              <a:rPr lang="en-US" b="1" cap="all" dirty="0">
                <a:solidFill>
                  <a:schemeClr val="bg1"/>
                </a:solidFill>
                <a:cs typeface="+mn-cs"/>
              </a:rPr>
              <a:t>Cont. </a:t>
            </a:r>
            <a:endParaRPr lang="en-US" spc="-1" dirty="0">
              <a:solidFill>
                <a:schemeClr val="bg1"/>
              </a:solidFill>
              <a:latin typeface="Calibri"/>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323528" y="713981"/>
            <a:ext cx="7632848" cy="504056"/>
          </a:xfrm>
          <a:prstGeom prst="rect">
            <a:avLst/>
          </a:prstGeom>
          <a:noFill/>
          <a:ln>
            <a:noFill/>
          </a:ln>
        </p:spPr>
        <p:txBody>
          <a:bodyPr>
            <a:noAutofit/>
          </a:bodyPr>
          <a:lstStyle/>
          <a:p>
            <a:pPr>
              <a:lnSpc>
                <a:spcPct val="90000"/>
              </a:lnSpc>
              <a:spcBef>
                <a:spcPts val="1001"/>
              </a:spcBef>
            </a:pPr>
            <a:endParaRPr lang="en-US" sz="2200" spc="-1" dirty="0">
              <a:solidFill>
                <a:srgbClr val="000000"/>
              </a:solidFill>
              <a:latin typeface="Calibri"/>
            </a:endParaRPr>
          </a:p>
        </p:txBody>
      </p:sp>
      <p:pic>
        <p:nvPicPr>
          <p:cNvPr id="8" name="Picture 7">
            <a:extLst>
              <a:ext uri="{FF2B5EF4-FFF2-40B4-BE49-F238E27FC236}">
                <a16:creationId xmlns:a16="http://schemas.microsoft.com/office/drawing/2014/main" id="{6DBA1406-00C8-1039-8F1C-FACEF6E0FFE2}"/>
              </a:ext>
            </a:extLst>
          </p:cNvPr>
          <p:cNvPicPr>
            <a:picLocks noChangeAspect="1"/>
          </p:cNvPicPr>
          <p:nvPr/>
        </p:nvPicPr>
        <p:blipFill>
          <a:blip r:embed="rId3"/>
          <a:stretch>
            <a:fillRect/>
          </a:stretch>
        </p:blipFill>
        <p:spPr>
          <a:xfrm>
            <a:off x="4493930" y="829802"/>
            <a:ext cx="5112566" cy="5544616"/>
          </a:xfrm>
          <a:prstGeom prst="rect">
            <a:avLst/>
          </a:prstGeom>
        </p:spPr>
      </p:pic>
      <p:pic>
        <p:nvPicPr>
          <p:cNvPr id="3" name="Picture 2">
            <a:extLst>
              <a:ext uri="{FF2B5EF4-FFF2-40B4-BE49-F238E27FC236}">
                <a16:creationId xmlns:a16="http://schemas.microsoft.com/office/drawing/2014/main" id="{88A8D332-D1EF-FF00-24BB-0E353DE222E5}"/>
              </a:ext>
            </a:extLst>
          </p:cNvPr>
          <p:cNvPicPr>
            <a:picLocks noChangeAspect="1"/>
          </p:cNvPicPr>
          <p:nvPr/>
        </p:nvPicPr>
        <p:blipFill>
          <a:blip r:embed="rId4"/>
          <a:stretch>
            <a:fillRect/>
          </a:stretch>
        </p:blipFill>
        <p:spPr>
          <a:xfrm>
            <a:off x="-108520" y="1000998"/>
            <a:ext cx="4956043" cy="5049412"/>
          </a:xfrm>
          <a:prstGeom prst="rect">
            <a:avLst/>
          </a:prstGeom>
        </p:spPr>
      </p:pic>
    </p:spTree>
    <p:extLst>
      <p:ext uri="{BB962C8B-B14F-4D97-AF65-F5344CB8AC3E}">
        <p14:creationId xmlns:p14="http://schemas.microsoft.com/office/powerpoint/2010/main" val="155778268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64722"/>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r" fontAlgn="auto">
              <a:spcBef>
                <a:spcPct val="0"/>
              </a:spcBef>
              <a:spcAft>
                <a:spcPts val="0"/>
              </a:spcAft>
              <a:buFontTx/>
              <a:buNone/>
              <a:defRPr/>
            </a:pPr>
            <a:endParaRPr lang="en-US" altLang="ja-JP" dirty="0">
              <a:solidFill>
                <a:schemeClr val="bg2"/>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8" name="TextShape 2">
            <a:extLst>
              <a:ext uri="{FF2B5EF4-FFF2-40B4-BE49-F238E27FC236}">
                <a16:creationId xmlns:a16="http://schemas.microsoft.com/office/drawing/2014/main" id="{45E51E69-8ED7-434C-B083-981A04678D4E}"/>
              </a:ext>
            </a:extLst>
          </p:cNvPr>
          <p:cNvSpPr txBox="1"/>
          <p:nvPr/>
        </p:nvSpPr>
        <p:spPr>
          <a:xfrm>
            <a:off x="611560" y="980728"/>
            <a:ext cx="8000629" cy="4752528"/>
          </a:xfrm>
          <a:prstGeom prst="rect">
            <a:avLst/>
          </a:prstGeom>
          <a:noFill/>
          <a:ln>
            <a:noFill/>
          </a:ln>
        </p:spPr>
        <p:txBody>
          <a:bodyPr>
            <a:normAutofit/>
          </a:bodyPr>
          <a:lstStyle/>
          <a:p>
            <a:pPr algn="ctr">
              <a:lnSpc>
                <a:spcPct val="90000"/>
              </a:lnSpc>
              <a:spcBef>
                <a:spcPts val="1001"/>
              </a:spcBef>
            </a:pPr>
            <a:endParaRPr lang="he-IL" sz="4400" spc="-1" dirty="0">
              <a:solidFill>
                <a:srgbClr val="000000"/>
              </a:solidFill>
              <a:latin typeface="Calibri"/>
              <a:sym typeface="Wingdings" panose="05000000000000000000" pitchFamily="2" charset="2"/>
            </a:endParaRPr>
          </a:p>
          <a:p>
            <a:pPr algn="ctr">
              <a:lnSpc>
                <a:spcPct val="90000"/>
              </a:lnSpc>
              <a:spcBef>
                <a:spcPts val="1001"/>
              </a:spcBef>
            </a:pPr>
            <a:r>
              <a:rPr lang="en-US" sz="4400" spc="-1" dirty="0">
                <a:solidFill>
                  <a:srgbClr val="000000"/>
                </a:solidFill>
                <a:latin typeface="Calibri"/>
                <a:sym typeface="Wingdings" panose="05000000000000000000" pitchFamily="2" charset="2"/>
              </a:rPr>
              <a:t>Thanks</a:t>
            </a:r>
            <a:endParaRPr lang="he-IL" sz="4400" spc="-1" dirty="0">
              <a:solidFill>
                <a:srgbClr val="000000"/>
              </a:solidFill>
              <a:latin typeface="Calibri"/>
              <a:sym typeface="Wingdings" panose="05000000000000000000" pitchFamily="2" charset="2"/>
            </a:endParaRPr>
          </a:p>
        </p:txBody>
      </p:sp>
    </p:spTree>
    <p:extLst>
      <p:ext uri="{BB962C8B-B14F-4D97-AF65-F5344CB8AC3E}">
        <p14:creationId xmlns:p14="http://schemas.microsoft.com/office/powerpoint/2010/main" val="394689359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GB" b="1" dirty="0">
                <a:solidFill>
                  <a:schemeClr val="bg2"/>
                </a:solidFill>
              </a:rPr>
              <a:t>Some Insights for Loaded Motors</a:t>
            </a:r>
            <a:endParaRPr lang="he-IL" b="1" dirty="0">
              <a:solidFill>
                <a:schemeClr val="bg2"/>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dirty="0"/>
          </a:p>
        </p:txBody>
      </p:sp>
      <mc:AlternateContent xmlns:mc="http://schemas.openxmlformats.org/markup-compatibility/2006">
        <mc:Choice xmlns:a14="http://schemas.microsoft.com/office/drawing/2010/main" Requires="a14">
          <p:sp>
            <p:nvSpPr>
              <p:cNvPr id="15" name="TextShape 2">
                <a:extLst>
                  <a:ext uri="{FF2B5EF4-FFF2-40B4-BE49-F238E27FC236}">
                    <a16:creationId xmlns:a16="http://schemas.microsoft.com/office/drawing/2014/main" id="{B81B063F-3615-E9CB-BB93-59129C9FDDFA}"/>
                  </a:ext>
                </a:extLst>
              </p:cNvPr>
              <p:cNvSpPr txBox="1"/>
              <p:nvPr/>
            </p:nvSpPr>
            <p:spPr>
              <a:xfrm>
                <a:off x="4716016" y="838691"/>
                <a:ext cx="3274315" cy="1124744"/>
              </a:xfrm>
              <a:prstGeom prst="rect">
                <a:avLst/>
              </a:prstGeom>
              <a:noFill/>
              <a:ln>
                <a:noFill/>
              </a:ln>
            </p:spPr>
            <p:txBody>
              <a:bodyPr>
                <a:noAutofit/>
              </a:bodyPr>
              <a:lstStyle/>
              <a:p>
                <a:pPr marL="360">
                  <a:lnSpc>
                    <a:spcPct val="90000"/>
                  </a:lnSpc>
                  <a:spcBef>
                    <a:spcPts val="1001"/>
                  </a:spcBef>
                  <a:buClr>
                    <a:srgbClr val="000000"/>
                  </a:buClr>
                </a:pPr>
                <a:endParaRPr lang="en-GB" i="1" dirty="0">
                  <a:latin typeface="Cambria Math" panose="02040503050406030204" pitchFamily="18" charset="0"/>
                  <a:ea typeface="Calibri" panose="020F0502020204030204" pitchFamily="34" charset="0"/>
                </a:endParaRPr>
              </a:p>
              <a:p>
                <a:pPr marL="360">
                  <a:lnSpc>
                    <a:spcPct val="90000"/>
                  </a:lnSpc>
                  <a:spcBef>
                    <a:spcPts val="1001"/>
                  </a:spcBef>
                  <a:buClr>
                    <a:srgbClr val="000000"/>
                  </a:buClr>
                </a:pPr>
                <a14:m>
                  <m:oMathPara xmlns:m="http://schemas.openxmlformats.org/officeDocument/2006/math">
                    <m:oMathParaPr>
                      <m:jc m:val="centerGroup"/>
                    </m:oMathParaPr>
                    <m:oMath xmlns:m="http://schemas.openxmlformats.org/officeDocument/2006/math">
                      <m:f>
                        <m:fPr>
                          <m:ctrlPr>
                            <a:rPr lang="en-IL" i="1">
                              <a:latin typeface="Cambria Math" panose="02040503050406030204" pitchFamily="18" charset="0"/>
                              <a:ea typeface="Calibri" panose="020F0502020204030204" pitchFamily="34" charset="0"/>
                            </a:rPr>
                          </m:ctrlPr>
                        </m:fPr>
                        <m:num>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𝜔</m:t>
                              </m:r>
                            </m:e>
                            <m:sub>
                              <m:r>
                                <a:rPr lang="en-US" i="1">
                                  <a:latin typeface="Cambria Math" panose="02040503050406030204" pitchFamily="18" charset="0"/>
                                  <a:ea typeface="Calibri" panose="020F0502020204030204" pitchFamily="34" charset="0"/>
                                </a:rPr>
                                <m:t>𝑅</m:t>
                              </m:r>
                            </m:sub>
                          </m:sSub>
                        </m:num>
                        <m:den>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𝜔</m:t>
                              </m:r>
                            </m:e>
                            <m:sub>
                              <m:r>
                                <a:rPr lang="en-US" i="1">
                                  <a:latin typeface="Cambria Math" panose="02040503050406030204" pitchFamily="18" charset="0"/>
                                  <a:ea typeface="Calibri" panose="020F0502020204030204" pitchFamily="34" charset="0"/>
                                </a:rPr>
                                <m:t>𝐴</m:t>
                              </m:r>
                            </m:sub>
                          </m:sSub>
                        </m:den>
                      </m:f>
                      <m:r>
                        <a:rPr lang="en-US" i="1">
                          <a:latin typeface="Cambria Math" panose="02040503050406030204" pitchFamily="18" charset="0"/>
                          <a:ea typeface="Calibri" panose="020F0502020204030204" pitchFamily="34" charset="0"/>
                        </a:rPr>
                        <m:t>=</m:t>
                      </m:r>
                      <m:rad>
                        <m:radPr>
                          <m:degHide m:val="on"/>
                          <m:ctrlPr>
                            <a:rPr lang="en-IL" i="1">
                              <a:latin typeface="Cambria Math" panose="02040503050406030204" pitchFamily="18" charset="0"/>
                              <a:ea typeface="Calibri" panose="020F0502020204030204" pitchFamily="34" charset="0"/>
                            </a:rPr>
                          </m:ctrlPr>
                        </m:radPr>
                        <m:deg/>
                        <m:e>
                          <m:f>
                            <m:fPr>
                              <m:ctrlPr>
                                <a:rPr lang="en-IL" i="1">
                                  <a:latin typeface="Cambria Math" panose="02040503050406030204" pitchFamily="18" charset="0"/>
                                  <a:ea typeface="Calibri" panose="020F0502020204030204" pitchFamily="34" charset="0"/>
                                </a:rPr>
                              </m:ctrlPr>
                            </m:fPr>
                            <m:num>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𝐽</m:t>
                                  </m:r>
                                </m:e>
                                <m:sub>
                                  <m:r>
                                    <a:rPr lang="en-US" i="1">
                                      <a:latin typeface="Cambria Math" panose="02040503050406030204" pitchFamily="18" charset="0"/>
                                      <a:ea typeface="Calibri" panose="020F0502020204030204" pitchFamily="34" charset="0"/>
                                    </a:rPr>
                                    <m:t>𝑙</m:t>
                                  </m:r>
                                </m:sub>
                              </m:sSub>
                            </m:num>
                            <m:den>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𝐽</m:t>
                                  </m:r>
                                </m:e>
                                <m:sub>
                                  <m:r>
                                    <a:rPr lang="en-US" i="1">
                                      <a:latin typeface="Cambria Math" panose="02040503050406030204" pitchFamily="18" charset="0"/>
                                      <a:ea typeface="Calibri" panose="020F0502020204030204" pitchFamily="34" charset="0"/>
                                    </a:rPr>
                                    <m:t>𝑚</m:t>
                                  </m:r>
                                </m:sub>
                              </m:sSub>
                            </m:den>
                          </m:f>
                        </m:e>
                      </m:rad>
                      <m:r>
                        <a:rPr lang="en-US" i="1">
                          <a:latin typeface="Cambria Math" panose="02040503050406030204" pitchFamily="18" charset="0"/>
                          <a:ea typeface="Calibri" panose="020F0502020204030204" pitchFamily="34" charset="0"/>
                        </a:rPr>
                        <m:t>=</m:t>
                      </m:r>
                      <m:f>
                        <m:fPr>
                          <m:ctrlPr>
                            <a:rPr lang="en-IL" i="1">
                              <a:latin typeface="Cambria Math" panose="02040503050406030204" pitchFamily="18" charset="0"/>
                              <a:ea typeface="Calibri" panose="020F0502020204030204" pitchFamily="34" charset="0"/>
                            </a:rPr>
                          </m:ctrlPr>
                        </m:fPr>
                        <m:num>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𝑑</m:t>
                              </m:r>
                            </m:e>
                            <m:sub>
                              <m:r>
                                <a:rPr lang="en-GB" b="0" i="1" smtClean="0">
                                  <a:latin typeface="Cambria Math" panose="02040503050406030204" pitchFamily="18" charset="0"/>
                                  <a:ea typeface="Calibri" panose="020F0502020204030204" pitchFamily="34" charset="0"/>
                                </a:rPr>
                                <m:t>𝑅</m:t>
                              </m:r>
                            </m:sub>
                          </m:sSub>
                        </m:num>
                        <m:den>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𝑑</m:t>
                              </m:r>
                            </m:e>
                            <m:sub>
                              <m:r>
                                <a:rPr lang="en-GB" b="0" i="1" smtClean="0">
                                  <a:latin typeface="Cambria Math" panose="02040503050406030204" pitchFamily="18" charset="0"/>
                                  <a:ea typeface="Calibri" panose="020F0502020204030204" pitchFamily="34" charset="0"/>
                                </a:rPr>
                                <m:t>𝐴</m:t>
                              </m:r>
                            </m:sub>
                          </m:sSub>
                        </m:den>
                      </m:f>
                    </m:oMath>
                  </m:oMathPara>
                </a14:m>
                <a:endParaRPr lang="en-IL" i="1" dirty="0">
                  <a:latin typeface="Cambria Math" panose="02040503050406030204" pitchFamily="18" charset="0"/>
                  <a:ea typeface="Calibri" panose="020F0502020204030204" pitchFamily="34" charset="0"/>
                </a:endParaRPr>
              </a:p>
              <a:p>
                <a:pPr marL="360">
                  <a:lnSpc>
                    <a:spcPct val="90000"/>
                  </a:lnSpc>
                  <a:spcBef>
                    <a:spcPts val="1001"/>
                  </a:spcBef>
                  <a:buClr>
                    <a:srgbClr val="000000"/>
                  </a:buClr>
                </a:pPr>
                <a:endParaRPr lang="en-GB" sz="2200" spc="-1" dirty="0">
                  <a:solidFill>
                    <a:srgbClr val="FF0000"/>
                  </a:solidFill>
                  <a:latin typeface="Calibri"/>
                </a:endParaRPr>
              </a:p>
            </p:txBody>
          </p:sp>
        </mc:Choice>
        <mc:Fallback>
          <p:sp>
            <p:nvSpPr>
              <p:cNvPr id="15" name="TextShape 2">
                <a:extLst>
                  <a:ext uri="{FF2B5EF4-FFF2-40B4-BE49-F238E27FC236}">
                    <a16:creationId xmlns:a16="http://schemas.microsoft.com/office/drawing/2014/main" id="{B81B063F-3615-E9CB-BB93-59129C9FDDFA}"/>
                  </a:ext>
                </a:extLst>
              </p:cNvPr>
              <p:cNvSpPr txBox="1">
                <a:spLocks noRot="1" noChangeAspect="1" noMove="1" noResize="1" noEditPoints="1" noAdjustHandles="1" noChangeArrowheads="1" noChangeShapeType="1" noTextEdit="1"/>
              </p:cNvSpPr>
              <p:nvPr/>
            </p:nvSpPr>
            <p:spPr>
              <a:xfrm>
                <a:off x="4716016" y="838691"/>
                <a:ext cx="3274315" cy="1124744"/>
              </a:xfrm>
              <a:prstGeom prst="rect">
                <a:avLst/>
              </a:prstGeom>
              <a:blipFill>
                <a:blip r:embed="rId3"/>
                <a:stretch>
                  <a:fillRect/>
                </a:stretch>
              </a:blipFill>
              <a:ln>
                <a:noFill/>
              </a:ln>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96EBD2C-4142-3C12-7228-6314CDB4BAD2}"/>
                  </a:ext>
                </a:extLst>
              </p:cNvPr>
              <p:cNvSpPr txBox="1"/>
              <p:nvPr/>
            </p:nvSpPr>
            <p:spPr>
              <a:xfrm>
                <a:off x="2123728" y="1029107"/>
                <a:ext cx="2987824"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ea typeface="Calibri" panose="020F0502020204030204" pitchFamily="34" charset="0"/>
                            </a:rPr>
                          </m:ctrlPr>
                        </m:sSubPr>
                        <m:e>
                          <m:r>
                            <a:rPr lang="en-US" i="1" smtClean="0">
                              <a:latin typeface="Cambria Math" panose="02040503050406030204" pitchFamily="18" charset="0"/>
                              <a:ea typeface="Calibri" panose="020F0502020204030204" pitchFamily="34" charset="0"/>
                            </a:rPr>
                            <m:t>𝜔</m:t>
                          </m:r>
                        </m:e>
                        <m:sub>
                          <m:r>
                            <a:rPr lang="en-US" i="1" smtClean="0">
                              <a:latin typeface="Cambria Math" panose="02040503050406030204" pitchFamily="18" charset="0"/>
                              <a:ea typeface="Calibri" panose="020F0502020204030204" pitchFamily="34" charset="0"/>
                            </a:rPr>
                            <m:t>𝑅</m:t>
                          </m:r>
                        </m:sub>
                      </m:sSub>
                      <m:r>
                        <a:rPr lang="en-US" i="1">
                          <a:latin typeface="Cambria Math" panose="02040503050406030204" pitchFamily="18" charset="0"/>
                          <a:ea typeface="Calibri" panose="020F0502020204030204" pitchFamily="34" charset="0"/>
                        </a:rPr>
                        <m:t>=</m:t>
                      </m:r>
                      <m:rad>
                        <m:radPr>
                          <m:degHide m:val="on"/>
                          <m:ctrlPr>
                            <a:rPr lang="en-IL" i="1">
                              <a:latin typeface="Cambria Math" panose="02040503050406030204" pitchFamily="18" charset="0"/>
                              <a:ea typeface="Calibri" panose="020F0502020204030204" pitchFamily="34" charset="0"/>
                            </a:rPr>
                          </m:ctrlPr>
                        </m:radPr>
                        <m:deg/>
                        <m:e>
                          <m:f>
                            <m:fPr>
                              <m:ctrlPr>
                                <a:rPr lang="en-IL"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𝐶</m:t>
                              </m:r>
                            </m:num>
                            <m:den>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𝐽</m:t>
                                  </m:r>
                                </m:e>
                                <m:sub>
                                  <m:r>
                                    <a:rPr lang="en-US" i="1">
                                      <a:latin typeface="Cambria Math" panose="02040503050406030204" pitchFamily="18" charset="0"/>
                                      <a:ea typeface="Calibri" panose="020F0502020204030204" pitchFamily="34" charset="0"/>
                                    </a:rPr>
                                    <m:t>𝑀</m:t>
                                  </m:r>
                                </m:sub>
                              </m:sSub>
                            </m:den>
                          </m:f>
                        </m:e>
                      </m:rad>
                      <m:r>
                        <a:rPr lang="en-US" i="1">
                          <a:latin typeface="Cambria Math" panose="02040503050406030204" pitchFamily="18" charset="0"/>
                          <a:ea typeface="Calibri" panose="020F0502020204030204" pitchFamily="34" charset="0"/>
                        </a:rPr>
                        <m:t>,    </m:t>
                      </m:r>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𝐽</m:t>
                          </m:r>
                        </m:e>
                        <m:sub>
                          <m:r>
                            <a:rPr lang="en-US" i="1">
                              <a:latin typeface="Cambria Math" panose="02040503050406030204" pitchFamily="18" charset="0"/>
                              <a:ea typeface="Calibri" panose="020F0502020204030204" pitchFamily="34" charset="0"/>
                            </a:rPr>
                            <m:t>𝑀</m:t>
                          </m:r>
                        </m:sub>
                      </m:sSub>
                      <m:r>
                        <a:rPr lang="en-US" i="1">
                          <a:latin typeface="Cambria Math" panose="02040503050406030204" pitchFamily="18" charset="0"/>
                          <a:ea typeface="Calibri" panose="020F0502020204030204" pitchFamily="34" charset="0"/>
                        </a:rPr>
                        <m:t>≈</m:t>
                      </m:r>
                      <m:sSub>
                        <m:sSubPr>
                          <m:ctrlPr>
                            <a:rPr lang="en-IL" i="1">
                              <a:latin typeface="Cambria Math" panose="02040503050406030204" pitchFamily="18" charset="0"/>
                              <a:ea typeface="Calibri" panose="020F0502020204030204" pitchFamily="34" charset="0"/>
                            </a:rPr>
                          </m:ctrlPr>
                        </m:sSubPr>
                        <m:e>
                          <m:r>
                            <a:rPr lang="en-US" i="1">
                              <a:latin typeface="Cambria Math" panose="02040503050406030204" pitchFamily="18" charset="0"/>
                              <a:ea typeface="Calibri" panose="020F0502020204030204" pitchFamily="34" charset="0"/>
                            </a:rPr>
                            <m:t>𝐽</m:t>
                          </m:r>
                        </m:e>
                        <m:sub>
                          <m:r>
                            <a:rPr lang="en-US" i="1">
                              <a:latin typeface="Cambria Math" panose="02040503050406030204" pitchFamily="18" charset="0"/>
                              <a:ea typeface="Calibri" panose="020F0502020204030204" pitchFamily="34" charset="0"/>
                            </a:rPr>
                            <m:t>𝑚</m:t>
                          </m:r>
                        </m:sub>
                      </m:sSub>
                    </m:oMath>
                  </m:oMathPara>
                </a14:m>
                <a:endParaRPr lang="en-IL" dirty="0"/>
              </a:p>
            </p:txBody>
          </p:sp>
        </mc:Choice>
        <mc:Fallback>
          <p:sp>
            <p:nvSpPr>
              <p:cNvPr id="17" name="TextBox 16">
                <a:extLst>
                  <a:ext uri="{FF2B5EF4-FFF2-40B4-BE49-F238E27FC236}">
                    <a16:creationId xmlns:a16="http://schemas.microsoft.com/office/drawing/2014/main" id="{A96EBD2C-4142-3C12-7228-6314CDB4BAD2}"/>
                  </a:ext>
                </a:extLst>
              </p:cNvPr>
              <p:cNvSpPr txBox="1">
                <a:spLocks noRot="1" noChangeAspect="1" noMove="1" noResize="1" noEditPoints="1" noAdjustHandles="1" noChangeArrowheads="1" noChangeShapeType="1" noTextEdit="1"/>
              </p:cNvSpPr>
              <p:nvPr/>
            </p:nvSpPr>
            <p:spPr>
              <a:xfrm>
                <a:off x="2123728" y="1029107"/>
                <a:ext cx="2987824" cy="910699"/>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EC1623E-AB33-86CE-1243-148771AA78E5}"/>
                  </a:ext>
                </a:extLst>
              </p:cNvPr>
              <p:cNvSpPr txBox="1"/>
              <p:nvPr/>
            </p:nvSpPr>
            <p:spPr>
              <a:xfrm>
                <a:off x="404689" y="1052736"/>
                <a:ext cx="1910409"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rgbClr val="836967"/>
                              </a:solidFill>
                              <a:latin typeface="Cambria Math" panose="02040503050406030204" pitchFamily="18" charset="0"/>
                            </a:rPr>
                          </m:ctrlPr>
                        </m:sSubPr>
                        <m:e>
                          <m:r>
                            <a:rPr lang="en-IL" i="1">
                              <a:latin typeface="Cambria Math" panose="02040503050406030204" pitchFamily="18" charset="0"/>
                            </a:rPr>
                            <m:t>𝜔</m:t>
                          </m:r>
                        </m:e>
                        <m:sub>
                          <m:r>
                            <a:rPr lang="en-IL" i="1">
                              <a:latin typeface="Cambria Math" panose="02040503050406030204" pitchFamily="18" charset="0"/>
                            </a:rPr>
                            <m:t>𝐴</m:t>
                          </m:r>
                        </m:sub>
                      </m:sSub>
                      <m:r>
                        <a:rPr lang="en-IL" i="0">
                          <a:latin typeface="Cambria Math" panose="02040503050406030204" pitchFamily="18" charset="0"/>
                        </a:rPr>
                        <m:t>=</m:t>
                      </m:r>
                      <m:rad>
                        <m:radPr>
                          <m:degHide m:val="on"/>
                          <m:ctrlPr>
                            <a:rPr lang="en-IL" i="1">
                              <a:solidFill>
                                <a:srgbClr val="836967"/>
                              </a:solidFill>
                              <a:latin typeface="Cambria Math" panose="02040503050406030204" pitchFamily="18" charset="0"/>
                            </a:rPr>
                          </m:ctrlPr>
                        </m:radPr>
                        <m:deg/>
                        <m:e>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𝐶</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e>
                      </m:rad>
                    </m:oMath>
                  </m:oMathPara>
                </a14:m>
                <a:endParaRPr lang="en-IL" dirty="0"/>
              </a:p>
            </p:txBody>
          </p:sp>
        </mc:Choice>
        <mc:Fallback>
          <p:sp>
            <p:nvSpPr>
              <p:cNvPr id="19" name="TextBox 18">
                <a:extLst>
                  <a:ext uri="{FF2B5EF4-FFF2-40B4-BE49-F238E27FC236}">
                    <a16:creationId xmlns:a16="http://schemas.microsoft.com/office/drawing/2014/main" id="{FEC1623E-AB33-86CE-1243-148771AA78E5}"/>
                  </a:ext>
                </a:extLst>
              </p:cNvPr>
              <p:cNvSpPr txBox="1">
                <a:spLocks noRot="1" noChangeAspect="1" noMove="1" noResize="1" noEditPoints="1" noAdjustHandles="1" noChangeArrowheads="1" noChangeShapeType="1" noTextEdit="1"/>
              </p:cNvSpPr>
              <p:nvPr/>
            </p:nvSpPr>
            <p:spPr>
              <a:xfrm>
                <a:off x="404689" y="1052736"/>
                <a:ext cx="1910409" cy="910699"/>
              </a:xfrm>
              <a:prstGeom prst="rect">
                <a:avLst/>
              </a:prstGeom>
              <a:blipFill>
                <a:blip r:embed="rId5"/>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21485189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US" b="1" dirty="0">
                <a:solidFill>
                  <a:schemeClr val="bg1"/>
                </a:solidFill>
              </a:rPr>
              <a:t>Continue …</a:t>
            </a:r>
            <a:endParaRPr lang="he-IL" b="1" dirty="0">
              <a:solidFill>
                <a:schemeClr val="bg1"/>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971600" y="836712"/>
            <a:ext cx="7770364" cy="5475386"/>
          </a:xfrm>
          <a:prstGeom prst="rect">
            <a:avLst/>
          </a:prstGeom>
          <a:noFill/>
          <a:ln>
            <a:noFill/>
          </a:ln>
        </p:spPr>
        <p:txBody>
          <a:bodyPr>
            <a:noAutofit/>
          </a:bodyPr>
          <a:lstStyle/>
          <a:p>
            <a:pPr marL="360">
              <a:lnSpc>
                <a:spcPct val="90000"/>
              </a:lnSpc>
              <a:spcBef>
                <a:spcPts val="1001"/>
              </a:spcBef>
              <a:buClr>
                <a:srgbClr val="000000"/>
              </a:buClr>
            </a:pPr>
            <a:r>
              <a:rPr lang="en-US" sz="2000" dirty="0"/>
              <a:t>It simplifies the design process and understanding system’s behavior</a:t>
            </a:r>
          </a:p>
          <a:p>
            <a:pPr marL="343260" indent="-342900">
              <a:lnSpc>
                <a:spcPct val="90000"/>
              </a:lnSpc>
              <a:spcBef>
                <a:spcPts val="1001"/>
              </a:spcBef>
              <a:buClr>
                <a:srgbClr val="000000"/>
              </a:buClr>
              <a:buFont typeface="Wingdings" panose="05000000000000000000" pitchFamily="2" charset="2"/>
              <a:buChar char="v"/>
            </a:pPr>
            <a:r>
              <a:rPr lang="en-US" sz="2000" dirty="0"/>
              <a:t>Helps the designer understand where to locate low-pass, lead/lag, and notch filters</a:t>
            </a:r>
          </a:p>
          <a:p>
            <a:pPr marL="343260" indent="-342900">
              <a:lnSpc>
                <a:spcPct val="90000"/>
              </a:lnSpc>
              <a:spcBef>
                <a:spcPts val="1001"/>
              </a:spcBef>
              <a:buClr>
                <a:srgbClr val="000000"/>
              </a:buClr>
              <a:buFont typeface="Wingdings" panose="05000000000000000000" pitchFamily="2" charset="2"/>
              <a:buChar char="v"/>
            </a:pPr>
            <a:r>
              <a:rPr lang="en-US" sz="2000" dirty="0"/>
              <a:t>Understand the tradeoff between low-pass filters and notch filters</a:t>
            </a:r>
          </a:p>
          <a:p>
            <a:pPr marL="343260" indent="-342900">
              <a:lnSpc>
                <a:spcPct val="90000"/>
              </a:lnSpc>
              <a:spcBef>
                <a:spcPts val="1001"/>
              </a:spcBef>
              <a:buClr>
                <a:srgbClr val="000000"/>
              </a:buClr>
              <a:buFont typeface="Wingdings" panose="05000000000000000000" pitchFamily="2" charset="2"/>
              <a:buChar char="v"/>
            </a:pPr>
            <a:endParaRPr lang="en-US" sz="2000" dirty="0">
              <a:solidFill>
                <a:srgbClr val="0070C0"/>
              </a:solidFill>
            </a:endParaRPr>
          </a:p>
          <a:p>
            <a:pPr marL="343260" indent="-342900">
              <a:lnSpc>
                <a:spcPct val="90000"/>
              </a:lnSpc>
              <a:spcBef>
                <a:spcPts val="1001"/>
              </a:spcBef>
              <a:buClr>
                <a:srgbClr val="000000"/>
              </a:buClr>
              <a:buFont typeface="Arial" panose="020B0604020202020204" pitchFamily="34" charset="0"/>
              <a:buChar char="•"/>
            </a:pPr>
            <a:endParaRPr lang="en-US" sz="2000" dirty="0">
              <a:solidFill>
                <a:srgbClr val="0070C0"/>
              </a:solidFill>
            </a:endParaRPr>
          </a:p>
          <a:p>
            <a:pPr marL="360">
              <a:lnSpc>
                <a:spcPct val="90000"/>
              </a:lnSpc>
              <a:spcBef>
                <a:spcPts val="1001"/>
              </a:spcBef>
              <a:buClr>
                <a:srgbClr val="000000"/>
              </a:buClr>
            </a:pPr>
            <a:endParaRPr lang="he-IL" sz="2000" dirty="0">
              <a:solidFill>
                <a:srgbClr val="0070C0"/>
              </a:solidFill>
            </a:endParaRPr>
          </a:p>
        </p:txBody>
      </p:sp>
    </p:spTree>
    <p:extLst>
      <p:ext uri="{BB962C8B-B14F-4D97-AF65-F5344CB8AC3E}">
        <p14:creationId xmlns:p14="http://schemas.microsoft.com/office/powerpoint/2010/main" val="24456896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FontTx/>
              <a:buNone/>
              <a:defRPr/>
            </a:pPr>
            <a:r>
              <a:rPr lang="en-US" altLang="ja-JP" b="1" cap="all" dirty="0">
                <a:solidFill>
                  <a:schemeClr val="bg1"/>
                </a:solidFill>
                <a:cs typeface="+mn-cs"/>
              </a:rPr>
              <a:t>Why QFT and why QFD based Software</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a:p>
        </p:txBody>
      </p:sp>
      <p:sp>
        <p:nvSpPr>
          <p:cNvPr id="16" name="TextShape 2"/>
          <p:cNvSpPr txBox="1"/>
          <p:nvPr/>
        </p:nvSpPr>
        <p:spPr>
          <a:xfrm>
            <a:off x="467544" y="944450"/>
            <a:ext cx="8568952" cy="5580894"/>
          </a:xfrm>
          <a:prstGeom prst="rect">
            <a:avLst/>
          </a:prstGeom>
          <a:noFill/>
          <a:ln>
            <a:noFill/>
          </a:ln>
        </p:spPr>
        <p:txBody>
          <a:bodyPr>
            <a:noAutofit/>
          </a:bodyPr>
          <a:lstStyle/>
          <a:p>
            <a:pPr marL="360" rtl="1">
              <a:lnSpc>
                <a:spcPct val="90000"/>
              </a:lnSpc>
              <a:spcBef>
                <a:spcPts val="1001"/>
              </a:spcBef>
              <a:buClr>
                <a:srgbClr val="000000"/>
              </a:buClr>
            </a:pPr>
            <a:r>
              <a:rPr lang="en-GB" sz="2400" dirty="0"/>
              <a:t>QFT is a theory for designing controllers. It emphasizes industrial common specifications:</a:t>
            </a:r>
          </a:p>
          <a:p>
            <a:pPr marL="343260" indent="-342900">
              <a:lnSpc>
                <a:spcPct val="90000"/>
              </a:lnSpc>
              <a:spcBef>
                <a:spcPts val="1001"/>
              </a:spcBef>
              <a:buClr>
                <a:srgbClr val="000000"/>
              </a:buClr>
              <a:buFont typeface="Wingdings" panose="05000000000000000000" pitchFamily="2" charset="2"/>
              <a:buChar char="v"/>
            </a:pPr>
            <a:r>
              <a:rPr lang="en-GB" sz="2400" dirty="0"/>
              <a:t>Gain-Margin and Phase-Margin</a:t>
            </a:r>
          </a:p>
          <a:p>
            <a:pPr marL="343260" indent="-342900">
              <a:lnSpc>
                <a:spcPct val="90000"/>
              </a:lnSpc>
              <a:spcBef>
                <a:spcPts val="1001"/>
              </a:spcBef>
              <a:buClr>
                <a:srgbClr val="000000"/>
              </a:buClr>
              <a:buFont typeface="Wingdings" panose="05000000000000000000" pitchFamily="2" charset="2"/>
              <a:buChar char="v"/>
            </a:pPr>
            <a:r>
              <a:rPr lang="en-GB" sz="2400" dirty="0"/>
              <a:t>Robustness to a given set of multiple modes (no overdesign </a:t>
            </a:r>
            <a:r>
              <a:rPr lang="en-GB" sz="2400" dirty="0">
                <a:sym typeface="Wingdings" panose="05000000000000000000" pitchFamily="2" charset="2"/>
              </a:rPr>
              <a:t> </a:t>
            </a:r>
            <a:r>
              <a:rPr lang="en-GB" sz="2400" u="sng" dirty="0"/>
              <a:t>crucial when performance </a:t>
            </a:r>
            <a:r>
              <a:rPr lang="en-US" sz="2400" u="sng" dirty="0">
                <a:latin typeface="Aptos" panose="020B0004020202020204" pitchFamily="34" charset="0"/>
                <a:ea typeface="Calibri" panose="020F0502020204030204" pitchFamily="34" charset="0"/>
              </a:rPr>
              <a:t>matters</a:t>
            </a:r>
            <a:r>
              <a:rPr lang="en-GB" sz="2400" dirty="0"/>
              <a:t>). Overdesign = There exists a more effective controller that requires less control effort</a:t>
            </a:r>
          </a:p>
          <a:p>
            <a:pPr marL="343260" indent="-342900">
              <a:lnSpc>
                <a:spcPct val="90000"/>
              </a:lnSpc>
              <a:spcBef>
                <a:spcPts val="1001"/>
              </a:spcBef>
              <a:buClr>
                <a:srgbClr val="000000"/>
              </a:buClr>
              <a:buFont typeface="Wingdings" panose="05000000000000000000" pitchFamily="2" charset="2"/>
              <a:buChar char="v"/>
            </a:pPr>
            <a:r>
              <a:rPr lang="en-GB" sz="2400" dirty="0"/>
              <a:t>Overshoot / Time domain specs</a:t>
            </a:r>
          </a:p>
          <a:p>
            <a:pPr marL="343260" indent="-342900">
              <a:lnSpc>
                <a:spcPct val="90000"/>
              </a:lnSpc>
              <a:spcBef>
                <a:spcPts val="1001"/>
              </a:spcBef>
              <a:buClr>
                <a:srgbClr val="000000"/>
              </a:buClr>
              <a:buFont typeface="Wingdings" panose="05000000000000000000" pitchFamily="2" charset="2"/>
              <a:buChar char="v"/>
            </a:pPr>
            <a:r>
              <a:rPr lang="en-GB" sz="2400" dirty="0"/>
              <a:t>Control Efforts</a:t>
            </a:r>
          </a:p>
          <a:p>
            <a:pPr marL="343260" indent="-342900">
              <a:lnSpc>
                <a:spcPct val="90000"/>
              </a:lnSpc>
              <a:spcBef>
                <a:spcPts val="1001"/>
              </a:spcBef>
              <a:buClr>
                <a:srgbClr val="000000"/>
              </a:buClr>
              <a:buFont typeface="Wingdings" panose="05000000000000000000" pitchFamily="2" charset="2"/>
              <a:buChar char="v"/>
            </a:pPr>
            <a:r>
              <a:rPr lang="en-GB" sz="2400" dirty="0"/>
              <a:t>Sensors’ noise reduction</a:t>
            </a:r>
          </a:p>
          <a:p>
            <a:pPr marL="343260" indent="-342900">
              <a:lnSpc>
                <a:spcPct val="90000"/>
              </a:lnSpc>
              <a:spcBef>
                <a:spcPts val="1001"/>
              </a:spcBef>
              <a:buClr>
                <a:srgbClr val="000000"/>
              </a:buClr>
              <a:buFont typeface="Wingdings" panose="05000000000000000000" pitchFamily="2" charset="2"/>
              <a:buChar char="v"/>
            </a:pPr>
            <a:r>
              <a:rPr lang="en-GB" sz="2400" dirty="0"/>
              <a:t>Scheduling</a:t>
            </a:r>
          </a:p>
          <a:p>
            <a:pPr marL="343260" indent="-342900">
              <a:lnSpc>
                <a:spcPct val="90000"/>
              </a:lnSpc>
              <a:spcBef>
                <a:spcPts val="1001"/>
              </a:spcBef>
              <a:buClr>
                <a:srgbClr val="000000"/>
              </a:buClr>
              <a:buFont typeface="Wingdings" panose="05000000000000000000" pitchFamily="2" charset="2"/>
              <a:buChar char="v"/>
            </a:pPr>
            <a:r>
              <a:rPr lang="en-GB" sz="2400" dirty="0"/>
              <a:t>Use analytic models as well as measured data</a:t>
            </a:r>
          </a:p>
          <a:p>
            <a:pPr marL="343260" indent="-342900">
              <a:lnSpc>
                <a:spcPct val="90000"/>
              </a:lnSpc>
              <a:spcBef>
                <a:spcPts val="1001"/>
              </a:spcBef>
              <a:buClr>
                <a:srgbClr val="000000"/>
              </a:buClr>
              <a:buFont typeface="Wingdings" panose="05000000000000000000" pitchFamily="2" charset="2"/>
              <a:buChar char="v"/>
            </a:pPr>
            <a:r>
              <a:rPr lang="en-GB" sz="2400" dirty="0"/>
              <a:t>And many more …</a:t>
            </a:r>
          </a:p>
        </p:txBody>
      </p:sp>
    </p:spTree>
    <p:extLst>
      <p:ext uri="{BB962C8B-B14F-4D97-AF65-F5344CB8AC3E}">
        <p14:creationId xmlns:p14="http://schemas.microsoft.com/office/powerpoint/2010/main" val="64670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5" end="5"/>
                                            </p:txEl>
                                          </p:spTgt>
                                        </p:tgtEl>
                                        <p:attrNameLst>
                                          <p:attrName>style.visibility</p:attrName>
                                        </p:attrNameLst>
                                      </p:cBhvr>
                                      <p:to>
                                        <p:strVal val="visible"/>
                                      </p:to>
                                    </p:set>
                                    <p:animEffect transition="in" filter="fade">
                                      <p:cBhvr>
                                        <p:cTn id="30" dur="500"/>
                                        <p:tgtEl>
                                          <p:spTgt spid="1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fade">
                                      <p:cBhvr>
                                        <p:cTn id="35" dur="500"/>
                                        <p:tgtEl>
                                          <p:spTgt spid="1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7" end="7"/>
                                            </p:txEl>
                                          </p:spTgt>
                                        </p:tgtEl>
                                        <p:attrNameLst>
                                          <p:attrName>style.visibility</p:attrName>
                                        </p:attrNameLst>
                                      </p:cBhvr>
                                      <p:to>
                                        <p:strVal val="visible"/>
                                      </p:to>
                                    </p:set>
                                    <p:animEffect transition="in" filter="fade">
                                      <p:cBhvr>
                                        <p:cTn id="40" dur="500"/>
                                        <p:tgtEl>
                                          <p:spTgt spid="1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8" end="8"/>
                                            </p:txEl>
                                          </p:spTgt>
                                        </p:tgtEl>
                                        <p:attrNameLst>
                                          <p:attrName>style.visibility</p:attrName>
                                        </p:attrNameLst>
                                      </p:cBhvr>
                                      <p:to>
                                        <p:strVal val="visible"/>
                                      </p:to>
                                    </p:set>
                                    <p:animEffect transition="in" filter="fade">
                                      <p:cBhvr>
                                        <p:cTn id="4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None/>
              <a:defRPr/>
            </a:pPr>
            <a:r>
              <a:rPr lang="en-US" b="1" dirty="0">
                <a:solidFill>
                  <a:schemeClr val="bg1"/>
                </a:solidFill>
              </a:rPr>
              <a:t>The Idea Behind the QFT based Software</a:t>
            </a:r>
            <a:endParaRPr lang="he-IL" b="1" dirty="0">
              <a:solidFill>
                <a:schemeClr val="bg1"/>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dirty="0"/>
          </a:p>
        </p:txBody>
      </p:sp>
      <p:pic>
        <p:nvPicPr>
          <p:cNvPr id="7" name="Picture 6">
            <a:extLst>
              <a:ext uri="{FF2B5EF4-FFF2-40B4-BE49-F238E27FC236}">
                <a16:creationId xmlns:a16="http://schemas.microsoft.com/office/drawing/2014/main" id="{96BD47D2-B3B9-0297-4BC6-54322F376698}"/>
              </a:ext>
            </a:extLst>
          </p:cNvPr>
          <p:cNvPicPr>
            <a:picLocks noChangeAspect="1"/>
          </p:cNvPicPr>
          <p:nvPr/>
        </p:nvPicPr>
        <p:blipFill>
          <a:blip r:embed="rId3"/>
          <a:stretch>
            <a:fillRect/>
          </a:stretch>
        </p:blipFill>
        <p:spPr>
          <a:xfrm>
            <a:off x="1527" y="1809058"/>
            <a:ext cx="5847352" cy="4385514"/>
          </a:xfrm>
          <a:prstGeom prst="rect">
            <a:avLst/>
          </a:prstGeom>
        </p:spPr>
      </p:pic>
      <p:sp>
        <p:nvSpPr>
          <p:cNvPr id="8" name="TextShape 2">
            <a:extLst>
              <a:ext uri="{FF2B5EF4-FFF2-40B4-BE49-F238E27FC236}">
                <a16:creationId xmlns:a16="http://schemas.microsoft.com/office/drawing/2014/main" id="{24162F33-BCF6-D36F-1DE8-3FC476E9CB38}"/>
              </a:ext>
            </a:extLst>
          </p:cNvPr>
          <p:cNvSpPr txBox="1"/>
          <p:nvPr/>
        </p:nvSpPr>
        <p:spPr>
          <a:xfrm>
            <a:off x="5652119" y="1734212"/>
            <a:ext cx="3257656" cy="1728193"/>
          </a:xfrm>
          <a:prstGeom prst="rect">
            <a:avLst/>
          </a:prstGeom>
          <a:noFill/>
          <a:ln>
            <a:noFill/>
          </a:ln>
        </p:spPr>
        <p:txBody>
          <a:bodyPr>
            <a:noAutofit/>
          </a:bodyPr>
          <a:lstStyle/>
          <a:p>
            <a:pPr algn="l">
              <a:lnSpc>
                <a:spcPct val="90000"/>
              </a:lnSpc>
              <a:spcBef>
                <a:spcPts val="1001"/>
              </a:spcBef>
            </a:pPr>
            <a:r>
              <a:rPr lang="en-US" sz="2000" dirty="0"/>
              <a:t>Example: All PD controllers are set of pairs (KP,KD)</a:t>
            </a:r>
          </a:p>
          <a:p>
            <a:pPr algn="l">
              <a:lnSpc>
                <a:spcPct val="90000"/>
              </a:lnSpc>
              <a:spcBef>
                <a:spcPts val="1001"/>
              </a:spcBef>
            </a:pPr>
            <a:r>
              <a:rPr lang="en-US" sz="2000" dirty="0"/>
              <a:t>The software calculates its surface using a formula</a:t>
            </a:r>
          </a:p>
          <a:p>
            <a:pPr algn="l">
              <a:lnSpc>
                <a:spcPct val="90000"/>
              </a:lnSpc>
              <a:spcBef>
                <a:spcPts val="1001"/>
              </a:spcBef>
            </a:pPr>
            <a:endParaRPr lang="he-IL" sz="2000" dirty="0">
              <a:solidFill>
                <a:srgbClr val="FF0000"/>
              </a:solidFill>
            </a:endParaRPr>
          </a:p>
        </p:txBody>
      </p:sp>
      <p:sp>
        <p:nvSpPr>
          <p:cNvPr id="11" name="TextShape 2">
            <a:extLst>
              <a:ext uri="{FF2B5EF4-FFF2-40B4-BE49-F238E27FC236}">
                <a16:creationId xmlns:a16="http://schemas.microsoft.com/office/drawing/2014/main" id="{39AD54A3-7510-974A-5E70-70E9147CA22B}"/>
              </a:ext>
            </a:extLst>
          </p:cNvPr>
          <p:cNvSpPr txBox="1"/>
          <p:nvPr/>
        </p:nvSpPr>
        <p:spPr>
          <a:xfrm>
            <a:off x="5652118" y="3633701"/>
            <a:ext cx="3312367" cy="1640227"/>
          </a:xfrm>
          <a:prstGeom prst="rect">
            <a:avLst/>
          </a:prstGeom>
          <a:noFill/>
          <a:ln>
            <a:noFill/>
          </a:ln>
        </p:spPr>
        <p:txBody>
          <a:bodyPr>
            <a:noAutofit/>
          </a:bodyPr>
          <a:lstStyle/>
          <a:p>
            <a:pPr algn="l">
              <a:lnSpc>
                <a:spcPct val="90000"/>
              </a:lnSpc>
              <a:spcBef>
                <a:spcPts val="1001"/>
              </a:spcBef>
            </a:pPr>
            <a:r>
              <a:rPr lang="en-US" sz="2000" dirty="0"/>
              <a:t>The same is true for PID controllers (KI,KP,KD)</a:t>
            </a:r>
          </a:p>
          <a:p>
            <a:pPr algn="l">
              <a:lnSpc>
                <a:spcPct val="90000"/>
              </a:lnSpc>
              <a:spcBef>
                <a:spcPts val="1001"/>
              </a:spcBef>
            </a:pPr>
            <a:r>
              <a:rPr lang="en-US" sz="2000" dirty="0"/>
              <a:t>The software calculates its surface</a:t>
            </a:r>
          </a:p>
          <a:p>
            <a:pPr algn="l">
              <a:lnSpc>
                <a:spcPct val="90000"/>
              </a:lnSpc>
              <a:spcBef>
                <a:spcPts val="1001"/>
              </a:spcBef>
            </a:pPr>
            <a:endParaRPr lang="en-US" sz="2000" dirty="0">
              <a:solidFill>
                <a:srgbClr val="0070C0"/>
              </a:solidFill>
            </a:endParaRPr>
          </a:p>
        </p:txBody>
      </p:sp>
      <p:sp>
        <p:nvSpPr>
          <p:cNvPr id="9" name="TextShape 2">
            <a:extLst>
              <a:ext uri="{FF2B5EF4-FFF2-40B4-BE49-F238E27FC236}">
                <a16:creationId xmlns:a16="http://schemas.microsoft.com/office/drawing/2014/main" id="{F204B09C-FF21-C29D-E577-6CC27D82B38A}"/>
              </a:ext>
            </a:extLst>
          </p:cNvPr>
          <p:cNvSpPr txBox="1"/>
          <p:nvPr/>
        </p:nvSpPr>
        <p:spPr>
          <a:xfrm>
            <a:off x="467544" y="908720"/>
            <a:ext cx="7770364" cy="707542"/>
          </a:xfrm>
          <a:prstGeom prst="rect">
            <a:avLst/>
          </a:prstGeom>
          <a:noFill/>
          <a:ln>
            <a:noFill/>
          </a:ln>
        </p:spPr>
        <p:txBody>
          <a:bodyPr>
            <a:noAutofit/>
          </a:bodyPr>
          <a:lstStyle/>
          <a:p>
            <a:pPr algn="l">
              <a:spcBef>
                <a:spcPts val="0"/>
              </a:spcBef>
            </a:pPr>
            <a:r>
              <a:rPr lang="en-US" sz="2000" dirty="0">
                <a:solidFill>
                  <a:srgbClr val="000000"/>
                </a:solidFill>
              </a:rPr>
              <a:t>Calculate “all” controllers that satisfy design specifications </a:t>
            </a:r>
          </a:p>
          <a:p>
            <a:pPr algn="l">
              <a:spcBef>
                <a:spcPts val="0"/>
              </a:spcBef>
            </a:pPr>
            <a:r>
              <a:rPr lang="en-US" sz="2000" dirty="0">
                <a:solidFill>
                  <a:srgbClr val="000000"/>
                </a:solidFill>
              </a:rPr>
              <a:t>then pick the “best”</a:t>
            </a:r>
          </a:p>
        </p:txBody>
      </p:sp>
      <p:sp>
        <p:nvSpPr>
          <p:cNvPr id="2" name="TextBox 1">
            <a:extLst>
              <a:ext uri="{FF2B5EF4-FFF2-40B4-BE49-F238E27FC236}">
                <a16:creationId xmlns:a16="http://schemas.microsoft.com/office/drawing/2014/main" id="{1733BAF7-B632-F110-74E5-AA890D8105FD}"/>
              </a:ext>
            </a:extLst>
          </p:cNvPr>
          <p:cNvSpPr txBox="1"/>
          <p:nvPr/>
        </p:nvSpPr>
        <p:spPr>
          <a:xfrm>
            <a:off x="4114800" y="2976925"/>
            <a:ext cx="65" cy="276999"/>
          </a:xfrm>
          <a:prstGeom prst="rect">
            <a:avLst/>
          </a:prstGeom>
          <a:noFill/>
        </p:spPr>
        <p:txBody>
          <a:bodyPr wrap="none" lIns="0" tIns="0" rIns="0" bIns="0" rtlCol="0">
            <a:spAutoFit/>
          </a:bodyPr>
          <a:lstStyle/>
          <a:p>
            <a:endParaRPr lang="en-IL" dirty="0"/>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E083457-39BB-86E8-BFAF-8D9B9C8DCEBF}"/>
                  </a:ext>
                </a:extLst>
              </p:cNvPr>
              <p:cNvSpPr txBox="1"/>
              <p:nvPr/>
            </p:nvSpPr>
            <p:spPr>
              <a:xfrm>
                <a:off x="6038750" y="3211023"/>
                <a:ext cx="218938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L" i="1" smtClean="0">
                          <a:latin typeface="Cambria Math" panose="02040503050406030204" pitchFamily="18" charset="0"/>
                        </a:rPr>
                        <m:t>𝜔</m:t>
                      </m:r>
                      <m:r>
                        <a:rPr lang="en-IL" i="0">
                          <a:latin typeface="Cambria Math" panose="02040503050406030204" pitchFamily="18" charset="0"/>
                        </a:rPr>
                        <m:t>→</m:t>
                      </m:r>
                      <m:d>
                        <m:dPr>
                          <m:ctrlPr>
                            <a:rPr lang="en-IL" i="1">
                              <a:solidFill>
                                <a:srgbClr val="836967"/>
                              </a:solidFill>
                              <a:latin typeface="Cambria Math" panose="02040503050406030204" pitchFamily="18" charset="0"/>
                            </a:rPr>
                          </m:ctrlPr>
                        </m:dPr>
                        <m:e>
                          <m:r>
                            <m:rPr>
                              <m:sty m:val="p"/>
                            </m:rPr>
                            <a:rPr lang="en-IL" i="0">
                              <a:latin typeface="Cambria Math" panose="02040503050406030204" pitchFamily="18" charset="0"/>
                            </a:rPr>
                            <m:t>K</m:t>
                          </m:r>
                          <m:r>
                            <m:rPr>
                              <m:sty m:val="p"/>
                            </m:rPr>
                            <a:rPr lang="en-US" b="0" i="0" smtClean="0">
                              <a:latin typeface="Cambria Math" panose="02040503050406030204" pitchFamily="18" charset="0"/>
                            </a:rPr>
                            <m:t>P</m:t>
                          </m:r>
                          <m:r>
                            <a:rPr lang="en-IL" i="0">
                              <a:latin typeface="Cambria Math" panose="02040503050406030204" pitchFamily="18" charset="0"/>
                            </a:rPr>
                            <m:t>,</m:t>
                          </m:r>
                          <m:r>
                            <m:rPr>
                              <m:sty m:val="p"/>
                            </m:rPr>
                            <a:rPr lang="en-IL" i="0">
                              <a:latin typeface="Cambria Math" panose="02040503050406030204" pitchFamily="18" charset="0"/>
                            </a:rPr>
                            <m:t>KD</m:t>
                          </m:r>
                        </m:e>
                      </m:d>
                    </m:oMath>
                  </m:oMathPara>
                </a14:m>
                <a:endParaRPr lang="en-IL" dirty="0"/>
              </a:p>
            </p:txBody>
          </p:sp>
        </mc:Choice>
        <mc:Fallback>
          <p:sp>
            <p:nvSpPr>
              <p:cNvPr id="13" name="TextBox 12">
                <a:extLst>
                  <a:ext uri="{FF2B5EF4-FFF2-40B4-BE49-F238E27FC236}">
                    <a16:creationId xmlns:a16="http://schemas.microsoft.com/office/drawing/2014/main" id="{0E083457-39BB-86E8-BFAF-8D9B9C8DCEBF}"/>
                  </a:ext>
                </a:extLst>
              </p:cNvPr>
              <p:cNvSpPr txBox="1">
                <a:spLocks noRot="1" noChangeAspect="1" noMove="1" noResize="1" noEditPoints="1" noAdjustHandles="1" noChangeArrowheads="1" noChangeShapeType="1" noTextEdit="1"/>
              </p:cNvSpPr>
              <p:nvPr/>
            </p:nvSpPr>
            <p:spPr>
              <a:xfrm>
                <a:off x="6038750" y="3211023"/>
                <a:ext cx="2189388" cy="369332"/>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4933251-4418-ECDA-5E9B-A3630357A90D}"/>
                  </a:ext>
                </a:extLst>
              </p:cNvPr>
              <p:cNvSpPr txBox="1"/>
              <p:nvPr/>
            </p:nvSpPr>
            <p:spPr>
              <a:xfrm>
                <a:off x="6245959" y="4880129"/>
                <a:ext cx="20699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IL" i="1" smtClean="0">
                          <a:latin typeface="Cambria Math" panose="02040503050406030204" pitchFamily="18" charset="0"/>
                        </a:rPr>
                        <m:t>𝜔</m:t>
                      </m:r>
                      <m:r>
                        <a:rPr lang="en-IL" i="0">
                          <a:latin typeface="Cambria Math" panose="02040503050406030204" pitchFamily="18" charset="0"/>
                        </a:rPr>
                        <m:t>→</m:t>
                      </m:r>
                      <m:d>
                        <m:dPr>
                          <m:ctrlPr>
                            <a:rPr lang="en-IL" i="1">
                              <a:solidFill>
                                <a:srgbClr val="836967"/>
                              </a:solidFill>
                              <a:latin typeface="Cambria Math" panose="02040503050406030204" pitchFamily="18" charset="0"/>
                            </a:rPr>
                          </m:ctrlPr>
                        </m:dPr>
                        <m:e>
                          <m:r>
                            <m:rPr>
                              <m:sty m:val="p"/>
                            </m:rPr>
                            <a:rPr lang="en-IL" i="0">
                              <a:latin typeface="Cambria Math" panose="02040503050406030204" pitchFamily="18" charset="0"/>
                            </a:rPr>
                            <m:t>KI</m:t>
                          </m:r>
                          <m:r>
                            <a:rPr lang="en-IL" i="0">
                              <a:latin typeface="Cambria Math" panose="02040503050406030204" pitchFamily="18" charset="0"/>
                            </a:rPr>
                            <m:t>,</m:t>
                          </m:r>
                          <m:r>
                            <m:rPr>
                              <m:sty m:val="p"/>
                            </m:rPr>
                            <a:rPr lang="en-IL" i="0">
                              <a:latin typeface="Cambria Math" panose="02040503050406030204" pitchFamily="18" charset="0"/>
                            </a:rPr>
                            <m:t>KP</m:t>
                          </m:r>
                          <m:r>
                            <a:rPr lang="en-IL" i="0">
                              <a:latin typeface="Cambria Math" panose="02040503050406030204" pitchFamily="18" charset="0"/>
                            </a:rPr>
                            <m:t>,</m:t>
                          </m:r>
                          <m:r>
                            <m:rPr>
                              <m:sty m:val="p"/>
                            </m:rPr>
                            <a:rPr lang="en-IL" i="0">
                              <a:latin typeface="Cambria Math" panose="02040503050406030204" pitchFamily="18" charset="0"/>
                            </a:rPr>
                            <m:t>KD</m:t>
                          </m:r>
                        </m:e>
                      </m:d>
                    </m:oMath>
                  </m:oMathPara>
                </a14:m>
                <a:endParaRPr lang="en-IL" dirty="0"/>
              </a:p>
            </p:txBody>
          </p:sp>
        </mc:Choice>
        <mc:Fallback>
          <p:sp>
            <p:nvSpPr>
              <p:cNvPr id="17" name="TextBox 16">
                <a:extLst>
                  <a:ext uri="{FF2B5EF4-FFF2-40B4-BE49-F238E27FC236}">
                    <a16:creationId xmlns:a16="http://schemas.microsoft.com/office/drawing/2014/main" id="{14933251-4418-ECDA-5E9B-A3630357A90D}"/>
                  </a:ext>
                </a:extLst>
              </p:cNvPr>
              <p:cNvSpPr txBox="1">
                <a:spLocks noRot="1" noChangeAspect="1" noMove="1" noResize="1" noEditPoints="1" noAdjustHandles="1" noChangeArrowheads="1" noChangeShapeType="1" noTextEdit="1"/>
              </p:cNvSpPr>
              <p:nvPr/>
            </p:nvSpPr>
            <p:spPr>
              <a:xfrm>
                <a:off x="6245959" y="4880129"/>
                <a:ext cx="2069976" cy="369332"/>
              </a:xfrm>
              <a:prstGeom prst="rect">
                <a:avLst/>
              </a:prstGeom>
              <a:blipFill>
                <a:blip r:embed="rId5"/>
                <a:stretch>
                  <a:fillRect/>
                </a:stretch>
              </a:blipFill>
            </p:spPr>
            <p:txBody>
              <a:bodyPr/>
              <a:lstStyle/>
              <a:p>
                <a:r>
                  <a:rPr lang="en-IL">
                    <a:noFill/>
                  </a:rPr>
                  <a:t> </a:t>
                </a:r>
              </a:p>
            </p:txBody>
          </p:sp>
        </mc:Fallback>
      </mc:AlternateContent>
      <p:sp>
        <p:nvSpPr>
          <p:cNvPr id="18" name="TextShape 2">
            <a:extLst>
              <a:ext uri="{FF2B5EF4-FFF2-40B4-BE49-F238E27FC236}">
                <a16:creationId xmlns:a16="http://schemas.microsoft.com/office/drawing/2014/main" id="{1038D9EC-F57D-1B40-84F7-96BAF2F20CD5}"/>
              </a:ext>
            </a:extLst>
          </p:cNvPr>
          <p:cNvSpPr txBox="1"/>
          <p:nvPr/>
        </p:nvSpPr>
        <p:spPr>
          <a:xfrm>
            <a:off x="5652119" y="5445224"/>
            <a:ext cx="3312367" cy="1265083"/>
          </a:xfrm>
          <a:prstGeom prst="rect">
            <a:avLst/>
          </a:prstGeom>
          <a:noFill/>
          <a:ln>
            <a:noFill/>
          </a:ln>
        </p:spPr>
        <p:txBody>
          <a:bodyPr>
            <a:noAutofit/>
          </a:bodyPr>
          <a:lstStyle/>
          <a:p>
            <a:pPr algn="l">
              <a:lnSpc>
                <a:spcPct val="90000"/>
              </a:lnSpc>
              <a:spcBef>
                <a:spcPts val="1001"/>
              </a:spcBef>
            </a:pPr>
            <a:r>
              <a:rPr lang="en-US" sz="2000" dirty="0"/>
              <a:t>It takes 3-15 milliseconds to calculate 4000 controllers on the surface of a PID controller</a:t>
            </a:r>
          </a:p>
        </p:txBody>
      </p:sp>
      <p:sp>
        <p:nvSpPr>
          <p:cNvPr id="3" name="TextBox 2">
            <a:extLst>
              <a:ext uri="{FF2B5EF4-FFF2-40B4-BE49-F238E27FC236}">
                <a16:creationId xmlns:a16="http://schemas.microsoft.com/office/drawing/2014/main" id="{7BB8DB0B-C15B-E8C5-7D5B-2983ADC69EC1}"/>
              </a:ext>
            </a:extLst>
          </p:cNvPr>
          <p:cNvSpPr txBox="1"/>
          <p:nvPr/>
        </p:nvSpPr>
        <p:spPr>
          <a:xfrm>
            <a:off x="3446161" y="4149080"/>
            <a:ext cx="45719" cy="369332"/>
          </a:xfrm>
          <a:prstGeom prst="rect">
            <a:avLst/>
          </a:prstGeom>
          <a:noFill/>
        </p:spPr>
        <p:txBody>
          <a:bodyPr wrap="square" rtlCol="0">
            <a:spAutoFit/>
          </a:bodyPr>
          <a:lstStyle/>
          <a:p>
            <a:endParaRPr lang="en-IL" dirty="0"/>
          </a:p>
        </p:txBody>
      </p:sp>
    </p:spTree>
    <p:extLst>
      <p:ext uri="{BB962C8B-B14F-4D97-AF65-F5344CB8AC3E}">
        <p14:creationId xmlns:p14="http://schemas.microsoft.com/office/powerpoint/2010/main" val="2858747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FontTx/>
              <a:buNone/>
              <a:defRPr/>
            </a:pPr>
            <a:r>
              <a:rPr lang="en-US" altLang="ja-JP" b="1" cap="all" dirty="0">
                <a:solidFill>
                  <a:schemeClr val="bg1"/>
                </a:solidFill>
                <a:cs typeface="+mn-cs"/>
              </a:rPr>
              <a:t>Theory in a nutshell</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dirty="0"/>
          </a:p>
        </p:txBody>
      </p:sp>
      <p:sp>
        <p:nvSpPr>
          <p:cNvPr id="6" name="Rectangle 1027">
            <a:extLst>
              <a:ext uri="{FF2B5EF4-FFF2-40B4-BE49-F238E27FC236}">
                <a16:creationId xmlns:a16="http://schemas.microsoft.com/office/drawing/2014/main" id="{DFDDEBB1-C1E6-423C-20A8-8C189E1ADB87}"/>
              </a:ext>
            </a:extLst>
          </p:cNvPr>
          <p:cNvSpPr txBox="1">
            <a:spLocks noChangeArrowheads="1"/>
          </p:cNvSpPr>
          <p:nvPr/>
        </p:nvSpPr>
        <p:spPr bwMode="auto">
          <a:xfrm>
            <a:off x="395536" y="1010269"/>
            <a:ext cx="5400600" cy="419397"/>
          </a:xfrm>
          <a:prstGeom prst="rect">
            <a:avLst/>
          </a:prstGeom>
          <a:noFill/>
          <a:ln w="9525">
            <a:noFill/>
            <a:miter lim="800000"/>
            <a:headEnd/>
            <a:tailEnd/>
          </a:ln>
        </p:spPr>
        <p:txBody>
          <a:bodyPr lIns="101818" tIns="50909" rIns="101818" bIns="50909"/>
          <a:lstStyle/>
          <a:p>
            <a:pPr algn="l" defTabSz="1017588" eaLnBrk="0" hangingPunct="0">
              <a:spcBef>
                <a:spcPct val="20000"/>
              </a:spcBef>
              <a:defRPr/>
            </a:pPr>
            <a:r>
              <a:rPr lang="nl-NL" sz="2000" b="0" kern="0" dirty="0">
                <a:solidFill>
                  <a:srgbClr val="333333"/>
                </a:solidFill>
                <a:latin typeface="Arial"/>
                <a:cs typeface="Arial" pitchFamily="34" charset="0"/>
              </a:rPr>
              <a:t>Consider the following bilinear equation</a:t>
            </a:r>
            <a:endParaRPr lang="nl-NL" sz="2000" kern="0" dirty="0">
              <a:solidFill>
                <a:srgbClr val="333333"/>
              </a:solidFill>
              <a:latin typeface="Arial"/>
            </a:endParaRPr>
          </a:p>
        </p:txBody>
      </p:sp>
      <p:pic>
        <p:nvPicPr>
          <p:cNvPr id="9" name="Picture 2">
            <a:extLst>
              <a:ext uri="{FF2B5EF4-FFF2-40B4-BE49-F238E27FC236}">
                <a16:creationId xmlns:a16="http://schemas.microsoft.com/office/drawing/2014/main" id="{0BD38D78-3897-EEB3-8E0B-2EE2B8480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110" y="655392"/>
            <a:ext cx="2507810" cy="210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CCED57E-C576-0E25-2D11-A40939EE224C}"/>
                  </a:ext>
                </a:extLst>
              </p:cNvPr>
              <p:cNvSpPr txBox="1"/>
              <p:nvPr/>
            </p:nvSpPr>
            <p:spPr>
              <a:xfrm>
                <a:off x="683568" y="1577955"/>
                <a:ext cx="4572000" cy="8107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IL" i="1" smtClean="0">
                              <a:solidFill>
                                <a:srgbClr val="836967"/>
                              </a:solidFill>
                              <a:latin typeface="Cambria Math" panose="02040503050406030204" pitchFamily="18" charset="0"/>
                            </a:rPr>
                          </m:ctrlPr>
                        </m:dPr>
                        <m:e>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𝑎</m:t>
                              </m:r>
                              <m:d>
                                <m:dPr>
                                  <m:ctrlPr>
                                    <a:rPr lang="en-IL" i="1">
                                      <a:solidFill>
                                        <a:srgbClr val="836967"/>
                                      </a:solidFill>
                                      <a:latin typeface="Cambria Math" panose="02040503050406030204" pitchFamily="18" charset="0"/>
                                    </a:rPr>
                                  </m:ctrlPr>
                                </m:dPr>
                                <m:e>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1</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m:t>
                                  </m:r>
                                  <m:r>
                                    <a:rPr lang="en-IL" i="1">
                                      <a:latin typeface="Cambria Math" panose="02040503050406030204" pitchFamily="18" charset="0"/>
                                    </a:rPr>
                                    <m:t>𝑏</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2</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e>
                              </m:d>
                              <m:r>
                                <a:rPr lang="en-IL" i="0">
                                  <a:latin typeface="Cambria Math" panose="02040503050406030204" pitchFamily="18" charset="0"/>
                                </a:rPr>
                                <m:t>+</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3</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num>
                            <m:den>
                              <m:r>
                                <a:rPr lang="en-IL" i="1">
                                  <a:latin typeface="Cambria Math" panose="02040503050406030204" pitchFamily="18" charset="0"/>
                                </a:rPr>
                                <m:t>𝑎</m:t>
                              </m:r>
                              <m:d>
                                <m:dPr>
                                  <m:ctrlPr>
                                    <a:rPr lang="en-IL" i="1">
                                      <a:solidFill>
                                        <a:srgbClr val="836967"/>
                                      </a:solidFill>
                                      <a:latin typeface="Cambria Math" panose="02040503050406030204" pitchFamily="18" charset="0"/>
                                    </a:rPr>
                                  </m:ctrlPr>
                                </m:dPr>
                                <m:e>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4</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m:t>
                                  </m:r>
                                  <m:r>
                                    <a:rPr lang="en-IL" i="1">
                                      <a:latin typeface="Cambria Math" panose="02040503050406030204" pitchFamily="18" charset="0"/>
                                    </a:rPr>
                                    <m:t>𝑏</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5</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e>
                              </m:d>
                              <m:r>
                                <a:rPr lang="en-IL" i="0">
                                  <a:latin typeface="Cambria Math" panose="02040503050406030204" pitchFamily="18" charset="0"/>
                                </a:rPr>
                                <m:t>+</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6</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den>
                          </m:f>
                        </m:e>
                      </m:d>
                      <m:r>
                        <a:rPr lang="en-IL" i="0">
                          <a:latin typeface="Cambria Math" panose="02040503050406030204" pitchFamily="18" charset="0"/>
                        </a:rPr>
                        <m:t>≤</m:t>
                      </m:r>
                      <m:r>
                        <a:rPr lang="en-IL" i="1">
                          <a:latin typeface="Cambria Math" panose="02040503050406030204" pitchFamily="18" charset="0"/>
                        </a:rPr>
                        <m:t>𝑀</m:t>
                      </m:r>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𝜔</m:t>
                          </m:r>
                        </m:e>
                      </m:d>
                    </m:oMath>
                  </m:oMathPara>
                </a14:m>
                <a:endParaRPr lang="en-IL" dirty="0"/>
              </a:p>
            </p:txBody>
          </p:sp>
        </mc:Choice>
        <mc:Fallback>
          <p:sp>
            <p:nvSpPr>
              <p:cNvPr id="8" name="TextBox 7">
                <a:extLst>
                  <a:ext uri="{FF2B5EF4-FFF2-40B4-BE49-F238E27FC236}">
                    <a16:creationId xmlns:a16="http://schemas.microsoft.com/office/drawing/2014/main" id="{1CCED57E-C576-0E25-2D11-A40939EE224C}"/>
                  </a:ext>
                </a:extLst>
              </p:cNvPr>
              <p:cNvSpPr txBox="1">
                <a:spLocks noRot="1" noChangeAspect="1" noMove="1" noResize="1" noEditPoints="1" noAdjustHandles="1" noChangeArrowheads="1" noChangeShapeType="1" noTextEdit="1"/>
              </p:cNvSpPr>
              <p:nvPr/>
            </p:nvSpPr>
            <p:spPr>
              <a:xfrm>
                <a:off x="683568" y="1577955"/>
                <a:ext cx="4572000" cy="810735"/>
              </a:xfrm>
              <a:prstGeom prst="rect">
                <a:avLst/>
              </a:prstGeom>
              <a:blipFill>
                <a:blip r:embed="rId4"/>
                <a:stretch>
                  <a:fillRect/>
                </a:stretch>
              </a:blipFill>
            </p:spPr>
            <p:txBody>
              <a:bodyPr/>
              <a:lstStyle/>
              <a:p>
                <a:r>
                  <a:rPr lang="en-IL">
                    <a:noFill/>
                  </a:rPr>
                  <a:t> </a:t>
                </a:r>
              </a:p>
            </p:txBody>
          </p:sp>
        </mc:Fallback>
      </mc:AlternateContent>
      <p:sp>
        <p:nvSpPr>
          <p:cNvPr id="11" name="Rectangle 1027">
            <a:extLst>
              <a:ext uri="{FF2B5EF4-FFF2-40B4-BE49-F238E27FC236}">
                <a16:creationId xmlns:a16="http://schemas.microsoft.com/office/drawing/2014/main" id="{1F8DC3C5-8781-DD4D-E6BE-78CD510FB433}"/>
              </a:ext>
            </a:extLst>
          </p:cNvPr>
          <p:cNvSpPr txBox="1">
            <a:spLocks noChangeArrowheads="1"/>
          </p:cNvSpPr>
          <p:nvPr/>
        </p:nvSpPr>
        <p:spPr bwMode="auto">
          <a:xfrm>
            <a:off x="341276" y="3980386"/>
            <a:ext cx="7759116" cy="419397"/>
          </a:xfrm>
          <a:prstGeom prst="rect">
            <a:avLst/>
          </a:prstGeom>
          <a:noFill/>
          <a:ln w="9525">
            <a:noFill/>
            <a:miter lim="800000"/>
            <a:headEnd/>
            <a:tailEnd/>
          </a:ln>
        </p:spPr>
        <p:txBody>
          <a:bodyPr lIns="101818" tIns="50909" rIns="101818" bIns="50909"/>
          <a:lstStyle/>
          <a:p>
            <a:pPr algn="l" defTabSz="1017588" eaLnBrk="0" hangingPunct="0">
              <a:spcBef>
                <a:spcPct val="20000"/>
              </a:spcBef>
              <a:defRPr/>
            </a:pPr>
            <a:r>
              <a:rPr lang="nl-NL" sz="2000" b="0" kern="0" dirty="0">
                <a:solidFill>
                  <a:srgbClr val="333333"/>
                </a:solidFill>
                <a:latin typeface="Arial"/>
                <a:cs typeface="Arial" pitchFamily="34" charset="0"/>
              </a:rPr>
              <a:t>Extension to three parameters (Proposed by Yahali Theodor)</a:t>
            </a:r>
            <a:endParaRPr lang="nl-NL" sz="2000" kern="0" dirty="0">
              <a:solidFill>
                <a:srgbClr val="333333"/>
              </a:solidFill>
              <a:latin typeface="Arial"/>
            </a:endParaRPr>
          </a:p>
        </p:txBody>
      </p:sp>
      <p:sp>
        <p:nvSpPr>
          <p:cNvPr id="12" name="Rectangle 1027">
            <a:extLst>
              <a:ext uri="{FF2B5EF4-FFF2-40B4-BE49-F238E27FC236}">
                <a16:creationId xmlns:a16="http://schemas.microsoft.com/office/drawing/2014/main" id="{3F07C43F-D501-B7CF-77CA-C3A75833E0EA}"/>
              </a:ext>
            </a:extLst>
          </p:cNvPr>
          <p:cNvSpPr txBox="1">
            <a:spLocks noChangeArrowheads="1"/>
          </p:cNvSpPr>
          <p:nvPr/>
        </p:nvSpPr>
        <p:spPr bwMode="auto">
          <a:xfrm>
            <a:off x="395536" y="5457875"/>
            <a:ext cx="8424936" cy="419397"/>
          </a:xfrm>
          <a:prstGeom prst="rect">
            <a:avLst/>
          </a:prstGeom>
          <a:noFill/>
          <a:ln w="9525">
            <a:noFill/>
            <a:miter lim="800000"/>
            <a:headEnd/>
            <a:tailEnd/>
          </a:ln>
        </p:spPr>
        <p:txBody>
          <a:bodyPr lIns="101818" tIns="50909" rIns="101818" bIns="50909"/>
          <a:lstStyle/>
          <a:p>
            <a:pPr algn="l" defTabSz="1017588" eaLnBrk="0" hangingPunct="0">
              <a:spcBef>
                <a:spcPct val="20000"/>
              </a:spcBef>
              <a:defRPr/>
            </a:pPr>
            <a:r>
              <a:rPr lang="nl-NL" sz="2000" b="0" kern="0" dirty="0">
                <a:solidFill>
                  <a:srgbClr val="333333"/>
                </a:solidFill>
                <a:latin typeface="Arial"/>
                <a:cs typeface="Arial" pitchFamily="34" charset="0"/>
              </a:rPr>
              <a:t>Extension to more than three parameters (I wrote software up to 6)</a:t>
            </a:r>
            <a:endParaRPr lang="nl-NL" sz="2000" kern="0" dirty="0">
              <a:solidFill>
                <a:srgbClr val="333333"/>
              </a:solidFill>
              <a:latin typeface="Arial"/>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21FD42B-5014-FF43-47C5-DCDBCDC986B2}"/>
                  </a:ext>
                </a:extLst>
              </p:cNvPr>
              <p:cNvSpPr txBox="1"/>
              <p:nvPr/>
            </p:nvSpPr>
            <p:spPr>
              <a:xfrm>
                <a:off x="1112838" y="4559310"/>
                <a:ext cx="4572000" cy="7085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IL" i="1" smtClean="0">
                              <a:solidFill>
                                <a:srgbClr val="836967"/>
                              </a:solidFill>
                              <a:latin typeface="Cambria Math" panose="02040503050406030204" pitchFamily="18" charset="0"/>
                            </a:rPr>
                          </m:ctrlPr>
                        </m:dPr>
                        <m:e>
                          <m:f>
                            <m:fPr>
                              <m:ctrlPr>
                                <a:rPr lang="en-IL" i="1">
                                  <a:solidFill>
                                    <a:srgbClr val="836967"/>
                                  </a:solidFill>
                                  <a:latin typeface="Cambria Math" panose="02040503050406030204" pitchFamily="18" charset="0"/>
                                </a:rPr>
                              </m:ctrlPr>
                            </m:fPr>
                            <m:num>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𝐼</m:t>
                                  </m:r>
                                </m:sub>
                              </m:sSub>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1</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 </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𝑃</m:t>
                                  </m:r>
                                </m:sub>
                              </m:sSub>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2</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𝐷</m:t>
                                  </m:r>
                                </m:sub>
                              </m:sSub>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3</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num>
                            <m:den>
                              <m:r>
                                <a:rPr lang="en-IL" i="0">
                                  <a:latin typeface="Cambria Math" panose="02040503050406030204" pitchFamily="18" charset="0"/>
                                </a:rPr>
                                <m:t>1</m:t>
                              </m:r>
                              <m:r>
                                <a:rPr lang="en-IL" i="0">
                                  <a:latin typeface="Cambria Math" panose="02040503050406030204" pitchFamily="18" charset="0"/>
                                </a:rPr>
                                <m:t>+</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𝐼</m:t>
                                  </m:r>
                                </m:sub>
                              </m:sSub>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1</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 </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𝑃</m:t>
                                  </m:r>
                                </m:sub>
                              </m:sSub>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2</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𝐷</m:t>
                                  </m:r>
                                </m:sub>
                              </m:sSub>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3</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den>
                          </m:f>
                        </m:e>
                      </m:d>
                      <m:r>
                        <a:rPr lang="en-IL" i="0">
                          <a:latin typeface="Cambria Math" panose="02040503050406030204" pitchFamily="18" charset="0"/>
                        </a:rPr>
                        <m:t>≤</m:t>
                      </m:r>
                      <m:r>
                        <a:rPr lang="en-IL" i="1">
                          <a:latin typeface="Cambria Math" panose="02040503050406030204" pitchFamily="18" charset="0"/>
                        </a:rPr>
                        <m:t>𝑀</m:t>
                      </m:r>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𝜔</m:t>
                          </m:r>
                        </m:e>
                      </m:d>
                    </m:oMath>
                  </m:oMathPara>
                </a14:m>
                <a:endParaRPr lang="en-IL" dirty="0"/>
              </a:p>
            </p:txBody>
          </p:sp>
        </mc:Choice>
        <mc:Fallback>
          <p:sp>
            <p:nvSpPr>
              <p:cNvPr id="13" name="TextBox 12">
                <a:extLst>
                  <a:ext uri="{FF2B5EF4-FFF2-40B4-BE49-F238E27FC236}">
                    <a16:creationId xmlns:a16="http://schemas.microsoft.com/office/drawing/2014/main" id="{721FD42B-5014-FF43-47C5-DCDBCDC986B2}"/>
                  </a:ext>
                </a:extLst>
              </p:cNvPr>
              <p:cNvSpPr txBox="1">
                <a:spLocks noRot="1" noChangeAspect="1" noMove="1" noResize="1" noEditPoints="1" noAdjustHandles="1" noChangeArrowheads="1" noChangeShapeType="1" noTextEdit="1"/>
              </p:cNvSpPr>
              <p:nvPr/>
            </p:nvSpPr>
            <p:spPr>
              <a:xfrm>
                <a:off x="1112838" y="4559310"/>
                <a:ext cx="4572000" cy="708592"/>
              </a:xfrm>
              <a:prstGeom prst="rect">
                <a:avLst/>
              </a:prstGeom>
              <a:blipFill>
                <a:blip r:embed="rId5"/>
                <a:stretch>
                  <a:fillRect/>
                </a:stretch>
              </a:blipFill>
            </p:spPr>
            <p:txBody>
              <a:bodyPr/>
              <a:lstStyle/>
              <a:p>
                <a:r>
                  <a:rPr lang="en-IL">
                    <a:noFill/>
                  </a:rPr>
                  <a:t> </a:t>
                </a:r>
              </a:p>
            </p:txBody>
          </p:sp>
        </mc:Fallback>
      </mc:AlternateContent>
      <p:sp>
        <p:nvSpPr>
          <p:cNvPr id="14" name="Rectangle 1027">
            <a:extLst>
              <a:ext uri="{FF2B5EF4-FFF2-40B4-BE49-F238E27FC236}">
                <a16:creationId xmlns:a16="http://schemas.microsoft.com/office/drawing/2014/main" id="{BF7CBA64-B533-38B3-BE41-5D1C10E5DA55}"/>
              </a:ext>
            </a:extLst>
          </p:cNvPr>
          <p:cNvSpPr txBox="1">
            <a:spLocks noChangeArrowheads="1"/>
          </p:cNvSpPr>
          <p:nvPr/>
        </p:nvSpPr>
        <p:spPr bwMode="auto">
          <a:xfrm>
            <a:off x="395536" y="6085786"/>
            <a:ext cx="5904656" cy="419397"/>
          </a:xfrm>
          <a:prstGeom prst="rect">
            <a:avLst/>
          </a:prstGeom>
          <a:noFill/>
          <a:ln w="9525">
            <a:noFill/>
            <a:miter lim="800000"/>
            <a:headEnd/>
            <a:tailEnd/>
          </a:ln>
        </p:spPr>
        <p:txBody>
          <a:bodyPr lIns="101818" tIns="50909" rIns="101818" bIns="50909"/>
          <a:lstStyle/>
          <a:p>
            <a:pPr algn="l" defTabSz="1017588" eaLnBrk="0" hangingPunct="0">
              <a:spcBef>
                <a:spcPct val="20000"/>
              </a:spcBef>
              <a:defRPr/>
            </a:pPr>
            <a:r>
              <a:rPr lang="nl-NL" sz="2000" b="0" kern="0" dirty="0">
                <a:solidFill>
                  <a:srgbClr val="333333"/>
                </a:solidFill>
                <a:latin typeface="Arial"/>
                <a:cs typeface="Arial" pitchFamily="34" charset="0"/>
              </a:rPr>
              <a:t>Extension to add low-pass, notch, lead, lag, etc.</a:t>
            </a:r>
            <a:endParaRPr lang="nl-NL" sz="2000" kern="0" dirty="0">
              <a:solidFill>
                <a:srgbClr val="333333"/>
              </a:solidFill>
              <a:latin typeface="Arial"/>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9760A5E6-8759-59A5-3D3E-2C235045BECB}"/>
                  </a:ext>
                </a:extLst>
              </p:cNvPr>
              <p:cNvSpPr txBox="1"/>
              <p:nvPr/>
            </p:nvSpPr>
            <p:spPr>
              <a:xfrm>
                <a:off x="6318448" y="3419708"/>
                <a:ext cx="629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IL" i="1" smtClean="0">
                              <a:solidFill>
                                <a:srgbClr val="836967"/>
                              </a:solidFill>
                              <a:latin typeface="Cambria Math" panose="02040503050406030204" pitchFamily="18" charset="0"/>
                            </a:rPr>
                          </m:ctrlPr>
                        </m:dPr>
                        <m:e>
                          <m:r>
                            <a:rPr lang="en-IL" i="1">
                              <a:latin typeface="Cambria Math" panose="02040503050406030204" pitchFamily="18" charset="0"/>
                            </a:rPr>
                            <m:t>𝑎</m:t>
                          </m:r>
                          <m:r>
                            <a:rPr lang="en-IL" i="0">
                              <a:latin typeface="Cambria Math" panose="02040503050406030204" pitchFamily="18" charset="0"/>
                            </a:rPr>
                            <m:t>,</m:t>
                          </m:r>
                          <m:r>
                            <a:rPr lang="en-IL" i="1">
                              <a:latin typeface="Cambria Math" panose="02040503050406030204" pitchFamily="18" charset="0"/>
                            </a:rPr>
                            <m:t>𝑏</m:t>
                          </m:r>
                        </m:e>
                      </m:d>
                    </m:oMath>
                  </m:oMathPara>
                </a14:m>
                <a:endParaRPr lang="en-IL" dirty="0"/>
              </a:p>
            </p:txBody>
          </p:sp>
        </mc:Choice>
        <mc:Fallback>
          <p:sp>
            <p:nvSpPr>
              <p:cNvPr id="15" name="TextBox 14">
                <a:extLst>
                  <a:ext uri="{FF2B5EF4-FFF2-40B4-BE49-F238E27FC236}">
                    <a16:creationId xmlns:a16="http://schemas.microsoft.com/office/drawing/2014/main" id="{9760A5E6-8759-59A5-3D3E-2C235045BECB}"/>
                  </a:ext>
                </a:extLst>
              </p:cNvPr>
              <p:cNvSpPr txBox="1">
                <a:spLocks noRot="1" noChangeAspect="1" noMove="1" noResize="1" noEditPoints="1" noAdjustHandles="1" noChangeArrowheads="1" noChangeShapeType="1" noTextEdit="1"/>
              </p:cNvSpPr>
              <p:nvPr/>
            </p:nvSpPr>
            <p:spPr>
              <a:xfrm>
                <a:off x="6318448" y="3419708"/>
                <a:ext cx="629816" cy="369332"/>
              </a:xfrm>
              <a:prstGeom prst="rect">
                <a:avLst/>
              </a:prstGeom>
              <a:blipFill>
                <a:blip r:embed="rId6"/>
                <a:stretch>
                  <a:fillRect/>
                </a:stretch>
              </a:blipFill>
            </p:spPr>
            <p:txBody>
              <a:bodyPr/>
              <a:lstStyle/>
              <a:p>
                <a:r>
                  <a:rPr lang="en-IL">
                    <a:noFill/>
                  </a:rPr>
                  <a:t> </a:t>
                </a:r>
              </a:p>
            </p:txBody>
          </p:sp>
        </mc:Fallback>
      </mc:AlternateContent>
      <p:sp>
        <p:nvSpPr>
          <p:cNvPr id="16" name="Rectangle 1027">
            <a:extLst>
              <a:ext uri="{FF2B5EF4-FFF2-40B4-BE49-F238E27FC236}">
                <a16:creationId xmlns:a16="http://schemas.microsoft.com/office/drawing/2014/main" id="{2A4E8EED-C3DF-BCA6-F940-577626BB470B}"/>
              </a:ext>
            </a:extLst>
          </p:cNvPr>
          <p:cNvSpPr txBox="1">
            <a:spLocks noChangeArrowheads="1"/>
          </p:cNvSpPr>
          <p:nvPr/>
        </p:nvSpPr>
        <p:spPr bwMode="auto">
          <a:xfrm>
            <a:off x="310280" y="3382850"/>
            <a:ext cx="8523439" cy="499670"/>
          </a:xfrm>
          <a:prstGeom prst="rect">
            <a:avLst/>
          </a:prstGeom>
          <a:noFill/>
          <a:ln w="9525">
            <a:noFill/>
            <a:miter lim="800000"/>
            <a:headEnd/>
            <a:tailEnd/>
          </a:ln>
        </p:spPr>
        <p:txBody>
          <a:bodyPr lIns="101818" tIns="50909" rIns="101818" bIns="50909"/>
          <a:lstStyle/>
          <a:p>
            <a:pPr algn="l" defTabSz="1017588" eaLnBrk="0" hangingPunct="0">
              <a:spcBef>
                <a:spcPct val="20000"/>
              </a:spcBef>
              <a:defRPr/>
            </a:pPr>
            <a:r>
              <a:rPr lang="nl-NL" sz="2000" kern="0" dirty="0">
                <a:solidFill>
                  <a:srgbClr val="333333"/>
                </a:solidFill>
                <a:latin typeface="Arial"/>
              </a:rPr>
              <a:t>A non-iterative algorithm to find the surface of all true         pairs exists</a:t>
            </a:r>
            <a:endParaRPr lang="nl-NL" sz="2000" b="0" kern="0" dirty="0">
              <a:solidFill>
                <a:srgbClr val="333333"/>
              </a:solidFill>
              <a:latin typeface="Arial"/>
              <a:cs typeface="Arial" pitchFamily="34" charset="0"/>
            </a:endParaRP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5EDB484-58A6-D77E-DB81-578ACE5A2383}"/>
                  </a:ext>
                </a:extLst>
              </p:cNvPr>
              <p:cNvSpPr txBox="1"/>
              <p:nvPr/>
            </p:nvSpPr>
            <p:spPr>
              <a:xfrm>
                <a:off x="720080" y="2474249"/>
                <a:ext cx="4572000" cy="8107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IL" i="1" smtClean="0">
                              <a:solidFill>
                                <a:srgbClr val="836967"/>
                              </a:solidFill>
                              <a:latin typeface="Cambria Math" panose="02040503050406030204" pitchFamily="18" charset="0"/>
                            </a:rPr>
                          </m:ctrlPr>
                        </m:dPr>
                        <m:e>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𝑎</m:t>
                              </m:r>
                              <m:d>
                                <m:dPr>
                                  <m:ctrlPr>
                                    <a:rPr lang="en-IL" i="1">
                                      <a:solidFill>
                                        <a:srgbClr val="836967"/>
                                      </a:solidFill>
                                      <a:latin typeface="Cambria Math" panose="02040503050406030204" pitchFamily="18" charset="0"/>
                                    </a:rPr>
                                  </m:ctrlPr>
                                </m:dPr>
                                <m:e>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1</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m:t>
                                  </m:r>
                                  <m:r>
                                    <a:rPr lang="en-IL" i="1">
                                      <a:latin typeface="Cambria Math" panose="02040503050406030204" pitchFamily="18" charset="0"/>
                                    </a:rPr>
                                    <m:t>𝑏</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2</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e>
                              </m:d>
                            </m:num>
                            <m:den>
                              <m:r>
                                <a:rPr lang="en-US" b="0" i="1" smtClean="0">
                                  <a:latin typeface="Cambria Math" panose="02040503050406030204" pitchFamily="18" charset="0"/>
                                </a:rPr>
                                <m:t>1</m:t>
                              </m:r>
                              <m:r>
                                <a:rPr lang="en-US" b="0" i="1" smtClean="0">
                                  <a:latin typeface="Cambria Math" panose="02040503050406030204" pitchFamily="18" charset="0"/>
                                </a:rPr>
                                <m:t>+</m:t>
                              </m:r>
                              <m:r>
                                <a:rPr lang="en-IL" i="1">
                                  <a:latin typeface="Cambria Math" panose="02040503050406030204" pitchFamily="18" charset="0"/>
                                </a:rPr>
                                <m:t>𝑎</m:t>
                              </m:r>
                              <m:d>
                                <m:dPr>
                                  <m:ctrlPr>
                                    <a:rPr lang="en-IL" i="1">
                                      <a:solidFill>
                                        <a:srgbClr val="836967"/>
                                      </a:solidFill>
                                      <a:latin typeface="Cambria Math" panose="02040503050406030204" pitchFamily="18" charset="0"/>
                                    </a:rPr>
                                  </m:ctrlPr>
                                </m:dPr>
                                <m:e>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4</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r>
                                    <a:rPr lang="en-IL" i="0">
                                      <a:latin typeface="Cambria Math" panose="02040503050406030204" pitchFamily="18" charset="0"/>
                                    </a:rPr>
                                    <m:t>+</m:t>
                                  </m:r>
                                  <m:r>
                                    <a:rPr lang="en-IL" i="1">
                                      <a:latin typeface="Cambria Math" panose="02040503050406030204" pitchFamily="18" charset="0"/>
                                    </a:rPr>
                                    <m:t>𝑏</m:t>
                                  </m:r>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𝑃</m:t>
                                      </m:r>
                                    </m:e>
                                    <m:sub>
                                      <m:r>
                                        <a:rPr lang="en-IL" i="0">
                                          <a:latin typeface="Cambria Math" panose="02040503050406030204" pitchFamily="18" charset="0"/>
                                        </a:rPr>
                                        <m:t>5</m:t>
                                      </m:r>
                                    </m:sub>
                                  </m:sSub>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𝑠</m:t>
                                      </m:r>
                                    </m:e>
                                  </m:d>
                                </m:e>
                              </m:d>
                            </m:den>
                          </m:f>
                        </m:e>
                      </m:d>
                      <m:r>
                        <a:rPr lang="en-IL" i="0">
                          <a:latin typeface="Cambria Math" panose="02040503050406030204" pitchFamily="18" charset="0"/>
                        </a:rPr>
                        <m:t>≤</m:t>
                      </m:r>
                      <m:r>
                        <a:rPr lang="en-IL" i="1">
                          <a:latin typeface="Cambria Math" panose="02040503050406030204" pitchFamily="18" charset="0"/>
                        </a:rPr>
                        <m:t>𝑀</m:t>
                      </m:r>
                      <m:d>
                        <m:dPr>
                          <m:ctrlPr>
                            <a:rPr lang="en-IL" i="1">
                              <a:solidFill>
                                <a:srgbClr val="836967"/>
                              </a:solidFill>
                              <a:latin typeface="Cambria Math" panose="02040503050406030204" pitchFamily="18" charset="0"/>
                            </a:rPr>
                          </m:ctrlPr>
                        </m:dPr>
                        <m:e>
                          <m:r>
                            <a:rPr lang="en-IL" i="1">
                              <a:latin typeface="Cambria Math" panose="02040503050406030204" pitchFamily="18" charset="0"/>
                            </a:rPr>
                            <m:t>𝜔</m:t>
                          </m:r>
                        </m:e>
                      </m:d>
                    </m:oMath>
                  </m:oMathPara>
                </a14:m>
                <a:endParaRPr lang="en-IL" dirty="0"/>
              </a:p>
            </p:txBody>
          </p:sp>
        </mc:Choice>
        <mc:Fallback>
          <p:sp>
            <p:nvSpPr>
              <p:cNvPr id="17" name="TextBox 16">
                <a:extLst>
                  <a:ext uri="{FF2B5EF4-FFF2-40B4-BE49-F238E27FC236}">
                    <a16:creationId xmlns:a16="http://schemas.microsoft.com/office/drawing/2014/main" id="{A5EDB484-58A6-D77E-DB81-578ACE5A2383}"/>
                  </a:ext>
                </a:extLst>
              </p:cNvPr>
              <p:cNvSpPr txBox="1">
                <a:spLocks noRot="1" noChangeAspect="1" noMove="1" noResize="1" noEditPoints="1" noAdjustHandles="1" noChangeArrowheads="1" noChangeShapeType="1" noTextEdit="1"/>
              </p:cNvSpPr>
              <p:nvPr/>
            </p:nvSpPr>
            <p:spPr>
              <a:xfrm>
                <a:off x="720080" y="2474249"/>
                <a:ext cx="4572000" cy="810735"/>
              </a:xfrm>
              <a:prstGeom prst="rect">
                <a:avLst/>
              </a:prstGeom>
              <a:blipFill>
                <a:blip r:embed="rId7"/>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3254555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fontAlgn="auto">
              <a:spcBef>
                <a:spcPct val="0"/>
              </a:spcBef>
              <a:spcAft>
                <a:spcPts val="0"/>
              </a:spcAft>
              <a:buNone/>
              <a:defRPr/>
            </a:pPr>
            <a:r>
              <a:rPr lang="en-GB" sz="2000" b="1" spc="-1" dirty="0">
                <a:solidFill>
                  <a:schemeClr val="bg1"/>
                </a:solidFill>
                <a:latin typeface="Calibri"/>
              </a:rPr>
              <a:t>Why is “All Controllers” Strategy so Important?</a:t>
            </a: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dirty="0"/>
          </a:p>
        </p:txBody>
      </p:sp>
      <p:sp>
        <p:nvSpPr>
          <p:cNvPr id="16" name="TextShape 2"/>
          <p:cNvSpPr txBox="1"/>
          <p:nvPr/>
        </p:nvSpPr>
        <p:spPr>
          <a:xfrm>
            <a:off x="686818" y="872548"/>
            <a:ext cx="7770364" cy="5724804"/>
          </a:xfrm>
          <a:prstGeom prst="rect">
            <a:avLst/>
          </a:prstGeom>
          <a:noFill/>
          <a:ln>
            <a:noFill/>
          </a:ln>
        </p:spPr>
        <p:txBody>
          <a:bodyPr>
            <a:noAutofit/>
          </a:bodyPr>
          <a:lstStyle/>
          <a:p>
            <a:pPr marL="343260" indent="-342900" algn="l">
              <a:lnSpc>
                <a:spcPct val="90000"/>
              </a:lnSpc>
              <a:spcBef>
                <a:spcPts val="1001"/>
              </a:spcBef>
              <a:buClr>
                <a:srgbClr val="000000"/>
              </a:buClr>
              <a:buFont typeface="Wingdings" panose="05000000000000000000" pitchFamily="2" charset="2"/>
              <a:buChar char="v"/>
            </a:pPr>
            <a:r>
              <a:rPr lang="en-GB" sz="2200" spc="-1" dirty="0">
                <a:latin typeface="Calibri"/>
              </a:rPr>
              <a:t>The designer does not miss a good controller. This is crucial, as better performance can be achieved at no extra cost. </a:t>
            </a:r>
          </a:p>
          <a:p>
            <a:pPr marL="1371960" lvl="3">
              <a:lnSpc>
                <a:spcPct val="90000"/>
              </a:lnSpc>
              <a:spcBef>
                <a:spcPts val="1001"/>
              </a:spcBef>
              <a:buClr>
                <a:srgbClr val="000000"/>
              </a:buClr>
            </a:pPr>
            <a:r>
              <a:rPr lang="en-GB" sz="2200" b="1" u="sng" spc="-1" dirty="0">
                <a:solidFill>
                  <a:srgbClr val="FF0000"/>
                </a:solidFill>
                <a:latin typeface="Calibri"/>
              </a:rPr>
              <a:t>Please don’t underestimate this! </a:t>
            </a:r>
          </a:p>
          <a:p>
            <a:pPr marL="343260" indent="-342900" algn="l">
              <a:lnSpc>
                <a:spcPct val="90000"/>
              </a:lnSpc>
              <a:spcBef>
                <a:spcPts val="1001"/>
              </a:spcBef>
              <a:buClr>
                <a:srgbClr val="000000"/>
              </a:buClr>
              <a:buFont typeface="Wingdings" panose="05000000000000000000" pitchFamily="2" charset="2"/>
              <a:buChar char="v"/>
            </a:pPr>
            <a:r>
              <a:rPr lang="en-GB" sz="2200" spc="-1" dirty="0">
                <a:latin typeface="Calibri"/>
              </a:rPr>
              <a:t>Speed up the design process </a:t>
            </a:r>
            <a:r>
              <a:rPr lang="en-GB" sz="2200" spc="-1" dirty="0">
                <a:solidFill>
                  <a:srgbClr val="000000"/>
                </a:solidFill>
                <a:latin typeface="Calibri"/>
              </a:rPr>
              <a:t>(list from strong to weak and …)</a:t>
            </a:r>
          </a:p>
          <a:p>
            <a:pPr marL="343260" indent="-342900">
              <a:lnSpc>
                <a:spcPct val="90000"/>
              </a:lnSpc>
              <a:spcBef>
                <a:spcPts val="1001"/>
              </a:spcBef>
              <a:buClr>
                <a:srgbClr val="000000"/>
              </a:buClr>
              <a:buFont typeface="Wingdings" panose="05000000000000000000" pitchFamily="2" charset="2"/>
              <a:buChar char="v"/>
            </a:pPr>
            <a:r>
              <a:rPr lang="en-GB" sz="2200" spc="-1" dirty="0">
                <a:latin typeface="Calibri"/>
              </a:rPr>
              <a:t>Speed up the analysis process (choosing sensors, finding the best architecture, delay impact on performance, stiffness, resonance and/or antiresonance values, etc.)</a:t>
            </a:r>
            <a:endParaRPr lang="en-GB" sz="2200" spc="-1" dirty="0">
              <a:solidFill>
                <a:srgbClr val="FF0000"/>
              </a:solidFill>
              <a:latin typeface="Calibri"/>
            </a:endParaRPr>
          </a:p>
          <a:p>
            <a:pPr marL="343260" indent="-342900" algn="l">
              <a:lnSpc>
                <a:spcPct val="90000"/>
              </a:lnSpc>
              <a:spcBef>
                <a:spcPts val="1001"/>
              </a:spcBef>
              <a:buClr>
                <a:srgbClr val="000000"/>
              </a:buClr>
              <a:buFont typeface="Wingdings" panose="05000000000000000000" pitchFamily="2" charset="2"/>
              <a:buChar char="v"/>
            </a:pPr>
            <a:r>
              <a:rPr lang="en-GB" sz="2200" spc="-1" dirty="0">
                <a:latin typeface="Calibri"/>
              </a:rPr>
              <a:t>Easy to pick the “best” controller according to different criteria</a:t>
            </a:r>
          </a:p>
          <a:p>
            <a:pPr marL="343260" indent="-342900" algn="l">
              <a:lnSpc>
                <a:spcPct val="90000"/>
              </a:lnSpc>
              <a:spcBef>
                <a:spcPts val="1001"/>
              </a:spcBef>
              <a:buClr>
                <a:srgbClr val="000000"/>
              </a:buClr>
              <a:buFont typeface="Wingdings" panose="05000000000000000000" pitchFamily="2" charset="2"/>
              <a:buChar char="v"/>
            </a:pPr>
            <a:r>
              <a:rPr lang="en-GB" sz="2200" spc="-1" dirty="0">
                <a:latin typeface="Calibri"/>
              </a:rPr>
              <a:t>Makes scheduling possible and easy:</a:t>
            </a:r>
          </a:p>
          <a:p>
            <a:pPr marL="457560" lvl="1">
              <a:lnSpc>
                <a:spcPct val="90000"/>
              </a:lnSpc>
              <a:spcBef>
                <a:spcPts val="1001"/>
              </a:spcBef>
              <a:buClr>
                <a:srgbClr val="000000"/>
              </a:buClr>
            </a:pPr>
            <a:r>
              <a:rPr lang="en-US" sz="2200" spc="-1" dirty="0">
                <a:latin typeface="Calibri"/>
              </a:rPr>
              <a:t>From the pool of controllers for each flight condition, choose the best controller that satisfies the specs and is changed slowly enough along the flight trajectory</a:t>
            </a:r>
            <a:endParaRPr lang="en-GB" sz="2200" spc="-1" dirty="0">
              <a:latin typeface="Calibri"/>
            </a:endParaRPr>
          </a:p>
          <a:p>
            <a:pPr marL="343260" indent="-342900">
              <a:lnSpc>
                <a:spcPct val="90000"/>
              </a:lnSpc>
              <a:spcBef>
                <a:spcPts val="1001"/>
              </a:spcBef>
              <a:buClr>
                <a:srgbClr val="000000"/>
              </a:buClr>
              <a:buFont typeface="Wingdings" panose="05000000000000000000" pitchFamily="2" charset="2"/>
              <a:buChar char="v"/>
            </a:pPr>
            <a:r>
              <a:rPr lang="en-GB" sz="2200" spc="-1" dirty="0">
                <a:latin typeface="Calibri"/>
              </a:rPr>
              <a:t>Enhances the professional skills of the control engineer and frees up the time for other tasks</a:t>
            </a: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he-IL" sz="2200" spc="-1" dirty="0">
              <a:solidFill>
                <a:srgbClr val="FF0000"/>
              </a:solidFill>
              <a:latin typeface="Calibri"/>
            </a:endParaRPr>
          </a:p>
        </p:txBody>
      </p:sp>
    </p:spTree>
    <p:extLst>
      <p:ext uri="{BB962C8B-B14F-4D97-AF65-F5344CB8AC3E}">
        <p14:creationId xmlns:p14="http://schemas.microsoft.com/office/powerpoint/2010/main" val="973888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animEffect transition="in" filter="fade">
                                      <p:cBhvr>
                                        <p:cTn id="35" dur="500"/>
                                        <p:tgtEl>
                                          <p:spTgt spid="1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7" end="7"/>
                                            </p:txEl>
                                          </p:spTgt>
                                        </p:tgtEl>
                                        <p:attrNameLst>
                                          <p:attrName>style.visibility</p:attrName>
                                        </p:attrNameLst>
                                      </p:cBhvr>
                                      <p:to>
                                        <p:strVal val="visible"/>
                                      </p:to>
                                    </p:set>
                                    <p:animEffect transition="in" filter="fade">
                                      <p:cBhvr>
                                        <p:cTn id="40"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GB" b="1" dirty="0">
                <a:solidFill>
                  <a:schemeClr val="bg2"/>
                </a:solidFill>
              </a:rPr>
              <a:t>Some observations for Loaded Motors</a:t>
            </a:r>
            <a:endParaRPr lang="he-IL" b="1" dirty="0">
              <a:solidFill>
                <a:schemeClr val="bg2"/>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17622C-E53E-7307-057F-5552C9DB188C}"/>
                  </a:ext>
                </a:extLst>
              </p:cNvPr>
              <p:cNvSpPr txBox="1"/>
              <p:nvPr/>
            </p:nvSpPr>
            <p:spPr>
              <a:xfrm>
                <a:off x="683568" y="1249585"/>
                <a:ext cx="5670376" cy="12494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IL" i="1" smtClean="0">
                              <a:solidFill>
                                <a:srgbClr val="836967"/>
                              </a:solidFill>
                              <a:latin typeface="Cambria Math" panose="02040503050406030204" pitchFamily="18" charset="0"/>
                            </a:rPr>
                          </m:ctrlPr>
                        </m:fPr>
                        <m:num>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𝜃</m:t>
                              </m:r>
                            </m:e>
                            <m:sub>
                              <m:r>
                                <a:rPr lang="en-IL" i="1">
                                  <a:latin typeface="Cambria Math" panose="02040503050406030204" pitchFamily="18" charset="0"/>
                                </a:rPr>
                                <m:t>𝑚</m:t>
                              </m:r>
                            </m:sub>
                          </m:sSub>
                        </m:num>
                        <m:den>
                          <m:r>
                            <a:rPr lang="en-IL" i="1">
                              <a:latin typeface="Cambria Math" panose="02040503050406030204" pitchFamily="18" charset="0"/>
                            </a:rPr>
                            <m:t>𝐼</m:t>
                          </m:r>
                        </m:den>
                      </m:f>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𝑇</m:t>
                              </m:r>
                            </m:sub>
                          </m:sSub>
                          <m:d>
                            <m:dPr>
                              <m:ctrlPr>
                                <a:rPr lang="en-IL" i="1">
                                  <a:solidFill>
                                    <a:srgbClr val="836967"/>
                                  </a:solidFill>
                                  <a:latin typeface="Cambria Math" panose="02040503050406030204" pitchFamily="18" charset="0"/>
                                </a:rPr>
                              </m:ctrlPr>
                            </m:dPr>
                            <m:e>
                              <m:sSup>
                                <m:sSupPr>
                                  <m:ctrlPr>
                                    <a:rPr lang="en-IL" i="1">
                                      <a:solidFill>
                                        <a:srgbClr val="836967"/>
                                      </a:solidFill>
                                      <a:latin typeface="Cambria Math" panose="02040503050406030204" pitchFamily="18" charset="0"/>
                                    </a:rPr>
                                  </m:ctrlPr>
                                </m:sSupPr>
                                <m:e>
                                  <m:r>
                                    <a:rPr lang="en-IL" i="1">
                                      <a:latin typeface="Cambria Math" panose="02040503050406030204" pitchFamily="18" charset="0"/>
                                    </a:rPr>
                                    <m:t>𝑠</m:t>
                                  </m:r>
                                </m:e>
                                <m:sup>
                                  <m:r>
                                    <a:rPr lang="en-IL" i="0">
                                      <a:latin typeface="Cambria Math" panose="02040503050406030204" pitchFamily="18" charset="0"/>
                                    </a:rPr>
                                    <m:t>2</m:t>
                                  </m:r>
                                </m:sup>
                              </m:sSup>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𝑑</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r>
                                <a:rPr lang="en-IL" i="1">
                                  <a:latin typeface="Cambria Math" panose="02040503050406030204" pitchFamily="18" charset="0"/>
                                </a:rPr>
                                <m:t>𝑠</m:t>
                              </m:r>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1">
                                      <a:latin typeface="Cambria Math" panose="02040503050406030204" pitchFamily="18" charset="0"/>
                                    </a:rPr>
                                    <m:t>𝐶</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e>
                          </m:d>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𝑚</m:t>
                              </m:r>
                            </m:sub>
                          </m:sSub>
                          <m:sSup>
                            <m:sSupPr>
                              <m:ctrlPr>
                                <a:rPr lang="en-IL" i="1">
                                  <a:solidFill>
                                    <a:srgbClr val="836967"/>
                                  </a:solidFill>
                                  <a:latin typeface="Cambria Math" panose="02040503050406030204" pitchFamily="18" charset="0"/>
                                </a:rPr>
                              </m:ctrlPr>
                            </m:sSupPr>
                            <m:e>
                              <m:r>
                                <a:rPr lang="en-IL" i="1">
                                  <a:latin typeface="Cambria Math" panose="02040503050406030204" pitchFamily="18" charset="0"/>
                                </a:rPr>
                                <m:t>𝑠</m:t>
                              </m:r>
                            </m:e>
                            <m:sup>
                              <m:r>
                                <a:rPr lang="en-IL" i="0">
                                  <a:latin typeface="Cambria Math" panose="02040503050406030204" pitchFamily="18" charset="0"/>
                                </a:rPr>
                                <m:t>2</m:t>
                              </m:r>
                            </m:sup>
                          </m:sSup>
                          <m:d>
                            <m:dPr>
                              <m:ctrlPr>
                                <a:rPr lang="en-IL" i="1">
                                  <a:solidFill>
                                    <a:srgbClr val="836967"/>
                                  </a:solidFill>
                                  <a:latin typeface="Cambria Math" panose="02040503050406030204" pitchFamily="18" charset="0"/>
                                </a:rPr>
                              </m:ctrlPr>
                            </m:dPr>
                            <m:e>
                              <m:sSup>
                                <m:sSupPr>
                                  <m:ctrlPr>
                                    <a:rPr lang="en-IL" i="1">
                                      <a:solidFill>
                                        <a:srgbClr val="836967"/>
                                      </a:solidFill>
                                      <a:latin typeface="Cambria Math" panose="02040503050406030204" pitchFamily="18" charset="0"/>
                                    </a:rPr>
                                  </m:ctrlPr>
                                </m:sSupPr>
                                <m:e>
                                  <m:r>
                                    <a:rPr lang="en-IL" i="1">
                                      <a:latin typeface="Cambria Math" panose="02040503050406030204" pitchFamily="18" charset="0"/>
                                    </a:rPr>
                                    <m:t>𝑠</m:t>
                                  </m:r>
                                </m:e>
                                <m:sup>
                                  <m:r>
                                    <a:rPr lang="en-IL" i="0">
                                      <a:latin typeface="Cambria Math" panose="02040503050406030204" pitchFamily="18" charset="0"/>
                                    </a:rPr>
                                    <m:t>2</m:t>
                                  </m:r>
                                </m:sup>
                              </m:sSup>
                              <m:r>
                                <a:rPr lang="en-IL" i="0">
                                  <a:latin typeface="Cambria Math" panose="02040503050406030204" pitchFamily="18" charset="0"/>
                                </a:rPr>
                                <m:t>+</m:t>
                              </m:r>
                              <m:r>
                                <a:rPr lang="en-IL" i="1">
                                  <a:latin typeface="Cambria Math" panose="02040503050406030204" pitchFamily="18" charset="0"/>
                                </a:rPr>
                                <m:t>𝑠</m:t>
                              </m:r>
                              <m:r>
                                <a:rPr lang="en-IL" i="0">
                                  <a:latin typeface="Cambria Math" panose="02040503050406030204" pitchFamily="18" charset="0"/>
                                </a:rPr>
                                <m:t>∙</m:t>
                              </m:r>
                              <m:r>
                                <a:rPr lang="en-IL" i="1">
                                  <a:latin typeface="Cambria Math" panose="02040503050406030204" pitchFamily="18" charset="0"/>
                                </a:rPr>
                                <m:t>𝑑</m:t>
                              </m:r>
                              <m:r>
                                <a:rPr lang="en-IL" i="0">
                                  <a:latin typeface="Cambria Math" panose="02040503050406030204" pitchFamily="18" charset="0"/>
                                </a:rPr>
                                <m:t>∙</m:t>
                              </m:r>
                              <m:d>
                                <m:dPr>
                                  <m:ctrlPr>
                                    <a:rPr lang="en-IL" i="1">
                                      <a:solidFill>
                                        <a:srgbClr val="836967"/>
                                      </a:solidFill>
                                      <a:latin typeface="Cambria Math" panose="02040503050406030204" pitchFamily="18" charset="0"/>
                                    </a:rPr>
                                  </m:ctrlPr>
                                </m:dPr>
                                <m:e>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𝑚</m:t>
                                          </m:r>
                                        </m:sub>
                                      </m:sSub>
                                    </m:den>
                                  </m:f>
                                </m:e>
                              </m:d>
                              <m:r>
                                <a:rPr lang="en-IL" i="0">
                                  <a:latin typeface="Cambria Math" panose="02040503050406030204" pitchFamily="18" charset="0"/>
                                </a:rPr>
                                <m:t>+</m:t>
                              </m:r>
                              <m:r>
                                <a:rPr lang="en-IL" i="1">
                                  <a:latin typeface="Cambria Math" panose="02040503050406030204" pitchFamily="18" charset="0"/>
                                </a:rPr>
                                <m:t>𝐶</m:t>
                              </m:r>
                              <m:r>
                                <a:rPr lang="en-IL" i="0">
                                  <a:latin typeface="Cambria Math" panose="02040503050406030204" pitchFamily="18" charset="0"/>
                                </a:rPr>
                                <m:t>∙</m:t>
                              </m:r>
                              <m:d>
                                <m:dPr>
                                  <m:ctrlPr>
                                    <a:rPr lang="en-IL" i="1">
                                      <a:solidFill>
                                        <a:srgbClr val="836967"/>
                                      </a:solidFill>
                                      <a:latin typeface="Cambria Math" panose="02040503050406030204" pitchFamily="18" charset="0"/>
                                    </a:rPr>
                                  </m:ctrlPr>
                                </m:dPr>
                                <m:e>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𝑙</m:t>
                                          </m:r>
                                        </m:sub>
                                      </m:sSub>
                                    </m:den>
                                  </m:f>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r>
                                        <a:rPr lang="en-IL" i="0">
                                          <a:latin typeface="Cambria Math" panose="02040503050406030204" pitchFamily="18" charset="0"/>
                                        </a:rPr>
                                        <m:t>1</m:t>
                                      </m:r>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𝑚</m:t>
                                          </m:r>
                                        </m:sub>
                                      </m:sSub>
                                    </m:den>
                                  </m:f>
                                </m:e>
                              </m:d>
                            </m:e>
                          </m:d>
                        </m:den>
                      </m:f>
                    </m:oMath>
                  </m:oMathPara>
                </a14:m>
                <a:endParaRPr lang="en-IL" dirty="0"/>
              </a:p>
            </p:txBody>
          </p:sp>
        </mc:Choice>
        <mc:Fallback xmlns="">
          <p:sp>
            <p:nvSpPr>
              <p:cNvPr id="8" name="TextBox 7">
                <a:extLst>
                  <a:ext uri="{FF2B5EF4-FFF2-40B4-BE49-F238E27FC236}">
                    <a16:creationId xmlns:a16="http://schemas.microsoft.com/office/drawing/2014/main" id="{8117622C-E53E-7307-057F-5552C9DB188C}"/>
                  </a:ext>
                </a:extLst>
              </p:cNvPr>
              <p:cNvSpPr txBox="1">
                <a:spLocks noRot="1" noChangeAspect="1" noMove="1" noResize="1" noEditPoints="1" noAdjustHandles="1" noChangeArrowheads="1" noChangeShapeType="1" noTextEdit="1"/>
              </p:cNvSpPr>
              <p:nvPr/>
            </p:nvSpPr>
            <p:spPr>
              <a:xfrm>
                <a:off x="683568" y="1249585"/>
                <a:ext cx="5670376" cy="1249445"/>
              </a:xfrm>
              <a:prstGeom prst="rect">
                <a:avLst/>
              </a:prstGeom>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970F956-D98C-5380-EE20-FC7BE308368A}"/>
                  </a:ext>
                </a:extLst>
              </p:cNvPr>
              <p:cNvSpPr txBox="1"/>
              <p:nvPr/>
            </p:nvSpPr>
            <p:spPr>
              <a:xfrm>
                <a:off x="611560" y="2578396"/>
                <a:ext cx="2555776" cy="6618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IL" i="1" smtClean="0">
                              <a:solidFill>
                                <a:srgbClr val="836967"/>
                              </a:solidFill>
                              <a:latin typeface="Cambria Math" panose="02040503050406030204" pitchFamily="18" charset="0"/>
                            </a:rPr>
                          </m:ctrlPr>
                        </m:funcPr>
                        <m:fName>
                          <m:limLow>
                            <m:limLowPr>
                              <m:ctrlPr>
                                <a:rPr lang="en-IL" i="1">
                                  <a:solidFill>
                                    <a:srgbClr val="836967"/>
                                  </a:solidFill>
                                  <a:latin typeface="Cambria Math" panose="02040503050406030204" pitchFamily="18" charset="0"/>
                                </a:rPr>
                              </m:ctrlPr>
                            </m:limLowPr>
                            <m:e>
                              <m:r>
                                <m:rPr>
                                  <m:sty m:val="p"/>
                                </m:rPr>
                                <a:rPr lang="en-IL">
                                  <a:latin typeface="Cambria Math" panose="02040503050406030204" pitchFamily="18" charset="0"/>
                                </a:rPr>
                                <m:t>lim</m:t>
                              </m:r>
                            </m:e>
                            <m:lim>
                              <m:r>
                                <a:rPr lang="en-IL" i="1">
                                  <a:latin typeface="Cambria Math" panose="02040503050406030204" pitchFamily="18" charset="0"/>
                                </a:rPr>
                                <m:t>𝑠</m:t>
                              </m:r>
                              <m:r>
                                <a:rPr lang="en-IL" i="0">
                                  <a:latin typeface="Cambria Math" panose="02040503050406030204" pitchFamily="18" charset="0"/>
                                </a:rPr>
                                <m:t>→</m:t>
                              </m:r>
                              <m:r>
                                <a:rPr lang="en-IL" i="0">
                                  <a:latin typeface="Cambria Math" panose="02040503050406030204" pitchFamily="18" charset="0"/>
                                </a:rPr>
                                <m:t>∞</m:t>
                              </m:r>
                            </m:lim>
                          </m:limLow>
                        </m:fName>
                        <m:e>
                          <m:f>
                            <m:fPr>
                              <m:ctrlPr>
                                <a:rPr lang="en-IL" i="1">
                                  <a:solidFill>
                                    <a:srgbClr val="836967"/>
                                  </a:solidFill>
                                  <a:latin typeface="Cambria Math" panose="02040503050406030204" pitchFamily="18" charset="0"/>
                                </a:rPr>
                              </m:ctrlPr>
                            </m:fPr>
                            <m:num>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𝜃</m:t>
                                  </m:r>
                                </m:e>
                                <m:sub>
                                  <m:r>
                                    <a:rPr lang="en-IL" i="1">
                                      <a:latin typeface="Cambria Math" panose="02040503050406030204" pitchFamily="18" charset="0"/>
                                    </a:rPr>
                                    <m:t>𝑚</m:t>
                                  </m:r>
                                </m:sub>
                              </m:sSub>
                            </m:num>
                            <m:den>
                              <m:r>
                                <a:rPr lang="en-IL" i="1">
                                  <a:latin typeface="Cambria Math" panose="02040503050406030204" pitchFamily="18" charset="0"/>
                                </a:rPr>
                                <m:t>𝐼</m:t>
                              </m:r>
                            </m:den>
                          </m:f>
                        </m:e>
                      </m:func>
                      <m:r>
                        <a:rPr lang="en-IL" i="0">
                          <a:latin typeface="Cambria Math" panose="02040503050406030204" pitchFamily="18" charset="0"/>
                        </a:rPr>
                        <m:t>=</m:t>
                      </m:r>
                      <m:f>
                        <m:fPr>
                          <m:ctrlPr>
                            <a:rPr lang="en-IL" i="1">
                              <a:solidFill>
                                <a:srgbClr val="836967"/>
                              </a:solidFill>
                              <a:latin typeface="Cambria Math" panose="02040503050406030204" pitchFamily="18" charset="0"/>
                            </a:rPr>
                          </m:ctrlPr>
                        </m:fPr>
                        <m:num>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𝐾</m:t>
                              </m:r>
                            </m:e>
                            <m:sub>
                              <m:r>
                                <a:rPr lang="en-IL" i="1">
                                  <a:latin typeface="Cambria Math" panose="02040503050406030204" pitchFamily="18" charset="0"/>
                                </a:rPr>
                                <m:t>𝑇</m:t>
                              </m:r>
                            </m:sub>
                          </m:sSub>
                        </m:num>
                        <m:den>
                          <m:sSub>
                            <m:sSubPr>
                              <m:ctrlPr>
                                <a:rPr lang="en-IL" i="1">
                                  <a:solidFill>
                                    <a:srgbClr val="836967"/>
                                  </a:solidFill>
                                  <a:latin typeface="Cambria Math" panose="02040503050406030204" pitchFamily="18" charset="0"/>
                                </a:rPr>
                              </m:ctrlPr>
                            </m:sSubPr>
                            <m:e>
                              <m:r>
                                <a:rPr lang="en-IL" i="1">
                                  <a:latin typeface="Cambria Math" panose="02040503050406030204" pitchFamily="18" charset="0"/>
                                </a:rPr>
                                <m:t>𝐽</m:t>
                              </m:r>
                            </m:e>
                            <m:sub>
                              <m:r>
                                <a:rPr lang="en-IL" i="1">
                                  <a:latin typeface="Cambria Math" panose="02040503050406030204" pitchFamily="18" charset="0"/>
                                </a:rPr>
                                <m:t>𝑚</m:t>
                              </m:r>
                            </m:sub>
                          </m:sSub>
                          <m:sSup>
                            <m:sSupPr>
                              <m:ctrlPr>
                                <a:rPr lang="en-IL" i="1">
                                  <a:solidFill>
                                    <a:srgbClr val="836967"/>
                                  </a:solidFill>
                                  <a:latin typeface="Cambria Math" panose="02040503050406030204" pitchFamily="18" charset="0"/>
                                </a:rPr>
                              </m:ctrlPr>
                            </m:sSupPr>
                            <m:e>
                              <m:r>
                                <a:rPr lang="en-IL" i="1">
                                  <a:latin typeface="Cambria Math" panose="02040503050406030204" pitchFamily="18" charset="0"/>
                                </a:rPr>
                                <m:t>𝑠</m:t>
                              </m:r>
                            </m:e>
                            <m:sup>
                              <m:r>
                                <a:rPr lang="en-IL" i="0">
                                  <a:latin typeface="Cambria Math" panose="02040503050406030204" pitchFamily="18" charset="0"/>
                                </a:rPr>
                                <m:t>2</m:t>
                              </m:r>
                            </m:sup>
                          </m:sSup>
                        </m:den>
                      </m:f>
                    </m:oMath>
                  </m:oMathPara>
                </a14:m>
                <a:endParaRPr lang="en-IL" dirty="0"/>
              </a:p>
            </p:txBody>
          </p:sp>
        </mc:Choice>
        <mc:Fallback xmlns="">
          <p:sp>
            <p:nvSpPr>
              <p:cNvPr id="11" name="TextBox 10">
                <a:extLst>
                  <a:ext uri="{FF2B5EF4-FFF2-40B4-BE49-F238E27FC236}">
                    <a16:creationId xmlns:a16="http://schemas.microsoft.com/office/drawing/2014/main" id="{8970F956-D98C-5380-EE20-FC7BE308368A}"/>
                  </a:ext>
                </a:extLst>
              </p:cNvPr>
              <p:cNvSpPr txBox="1">
                <a:spLocks noRot="1" noChangeAspect="1" noMove="1" noResize="1" noEditPoints="1" noAdjustHandles="1" noChangeArrowheads="1" noChangeShapeType="1" noTextEdit="1"/>
              </p:cNvSpPr>
              <p:nvPr/>
            </p:nvSpPr>
            <p:spPr>
              <a:xfrm>
                <a:off x="611560" y="2578396"/>
                <a:ext cx="2555776" cy="661848"/>
              </a:xfrm>
              <a:prstGeom prst="rect">
                <a:avLst/>
              </a:prstGeom>
              <a:blipFill>
                <a:blip r:embed="rId4"/>
                <a:stretch>
                  <a:fillRect/>
                </a:stretch>
              </a:blipFill>
            </p:spPr>
            <p:txBody>
              <a:bodyPr/>
              <a:lstStyle/>
              <a:p>
                <a:r>
                  <a:rPr lang="en-IL">
                    <a:noFill/>
                  </a:rPr>
                  <a:t> </a:t>
                </a:r>
              </a:p>
            </p:txBody>
          </p:sp>
        </mc:Fallback>
      </mc:AlternateContent>
      <p:sp>
        <p:nvSpPr>
          <p:cNvPr id="12" name="TextShape 2">
            <a:extLst>
              <a:ext uri="{FF2B5EF4-FFF2-40B4-BE49-F238E27FC236}">
                <a16:creationId xmlns:a16="http://schemas.microsoft.com/office/drawing/2014/main" id="{1A70C9FB-DFA5-F8B4-ED39-72C71BBFD028}"/>
              </a:ext>
            </a:extLst>
          </p:cNvPr>
          <p:cNvSpPr txBox="1"/>
          <p:nvPr/>
        </p:nvSpPr>
        <p:spPr>
          <a:xfrm>
            <a:off x="420688" y="726087"/>
            <a:ext cx="7103640" cy="504056"/>
          </a:xfrm>
          <a:prstGeom prst="rect">
            <a:avLst/>
          </a:prstGeom>
          <a:noFill/>
          <a:ln>
            <a:noFill/>
          </a:ln>
        </p:spPr>
        <p:txBody>
          <a:bodyPr>
            <a:noAutofit/>
          </a:bodyPr>
          <a:lstStyle/>
          <a:p>
            <a:pPr marL="360">
              <a:lnSpc>
                <a:spcPct val="90000"/>
              </a:lnSpc>
              <a:spcBef>
                <a:spcPts val="1001"/>
              </a:spcBef>
              <a:buClr>
                <a:srgbClr val="000000"/>
              </a:buClr>
            </a:pPr>
            <a:r>
              <a:rPr lang="en-GB" sz="2200" spc="-1" dirty="0">
                <a:latin typeface="Calibri"/>
              </a:rPr>
              <a:t>Motor angle to current for a loaded motor (simplest model)</a:t>
            </a:r>
          </a:p>
          <a:p>
            <a:pPr marL="360" algn="l">
              <a:lnSpc>
                <a:spcPct val="90000"/>
              </a:lnSpc>
              <a:spcBef>
                <a:spcPts val="1001"/>
              </a:spcBef>
              <a:buClr>
                <a:srgbClr val="000000"/>
              </a:buClr>
            </a:pPr>
            <a:endParaRPr lang="en-GB" sz="2200" spc="-1" dirty="0">
              <a:solidFill>
                <a:srgbClr val="FF0000"/>
              </a:solidFill>
              <a:latin typeface="Calibri"/>
            </a:endParaRPr>
          </a:p>
        </p:txBody>
      </p:sp>
      <p:sp>
        <p:nvSpPr>
          <p:cNvPr id="13" name="TextShape 2">
            <a:extLst>
              <a:ext uri="{FF2B5EF4-FFF2-40B4-BE49-F238E27FC236}">
                <a16:creationId xmlns:a16="http://schemas.microsoft.com/office/drawing/2014/main" id="{8F29C501-1286-48B5-4D63-ED61E1BCE27D}"/>
              </a:ext>
            </a:extLst>
          </p:cNvPr>
          <p:cNvSpPr txBox="1"/>
          <p:nvPr/>
        </p:nvSpPr>
        <p:spPr>
          <a:xfrm>
            <a:off x="447792" y="3313148"/>
            <a:ext cx="3476136" cy="2420108"/>
          </a:xfrm>
          <a:prstGeom prst="rect">
            <a:avLst/>
          </a:prstGeom>
          <a:noFill/>
          <a:ln>
            <a:noFill/>
          </a:ln>
        </p:spPr>
        <p:txBody>
          <a:bodyPr>
            <a:noAutofit/>
          </a:bodyPr>
          <a:lstStyle/>
          <a:p>
            <a:pPr marL="360">
              <a:lnSpc>
                <a:spcPct val="90000"/>
              </a:lnSpc>
              <a:spcBef>
                <a:spcPts val="1001"/>
              </a:spcBef>
              <a:buClr>
                <a:srgbClr val="000000"/>
              </a:buClr>
            </a:pPr>
            <a:r>
              <a:rPr lang="en-GB" sz="2200" spc="-1" dirty="0">
                <a:latin typeface="Calibri"/>
              </a:rPr>
              <a:t>If the open-loop </a:t>
            </a:r>
            <a:r>
              <a:rPr lang="en-US" sz="2200" u="sng" spc="-1" dirty="0">
                <a:latin typeface="Calibri"/>
              </a:rPr>
              <a:t>second</a:t>
            </a:r>
            <a:r>
              <a:rPr lang="en-US" sz="2200" spc="-1" dirty="0">
                <a:latin typeface="Calibri"/>
              </a:rPr>
              <a:t> </a:t>
            </a:r>
            <a:r>
              <a:rPr lang="en-GB" sz="2200" spc="-1" dirty="0">
                <a:latin typeface="Calibri"/>
              </a:rPr>
              <a:t>crossover frequency exceeds twice the resonance, then the uncertainty to motor parameters reduces to </a:t>
            </a:r>
            <a:r>
              <a:rPr lang="en-US" sz="2200" spc="-1" dirty="0">
                <a:latin typeface="Calibri"/>
              </a:rPr>
              <a:t>the gain  </a:t>
            </a:r>
            <a:r>
              <a:rPr lang="en-US" sz="2200" spc="-1" dirty="0">
                <a:solidFill>
                  <a:srgbClr val="FF0000"/>
                </a:solidFill>
                <a:latin typeface="Calibri"/>
              </a:rPr>
              <a:t>1/</a:t>
            </a:r>
            <a:r>
              <a:rPr lang="en-US" sz="2200" spc="-1" dirty="0" err="1">
                <a:solidFill>
                  <a:srgbClr val="FF0000"/>
                </a:solidFill>
                <a:latin typeface="Calibri"/>
              </a:rPr>
              <a:t>Jm</a:t>
            </a:r>
            <a:endParaRPr lang="en-GB" sz="2200" spc="-1" dirty="0">
              <a:solidFill>
                <a:srgbClr val="FF0000"/>
              </a:solidFill>
              <a:latin typeface="Calibri"/>
            </a:endParaRPr>
          </a:p>
        </p:txBody>
      </p:sp>
      <p:sp>
        <p:nvSpPr>
          <p:cNvPr id="16" name="TextShape 2">
            <a:extLst>
              <a:ext uri="{FF2B5EF4-FFF2-40B4-BE49-F238E27FC236}">
                <a16:creationId xmlns:a16="http://schemas.microsoft.com/office/drawing/2014/main" id="{E8342477-0A76-2F34-C0E8-FB6D2254543D}"/>
              </a:ext>
            </a:extLst>
          </p:cNvPr>
          <p:cNvSpPr txBox="1"/>
          <p:nvPr/>
        </p:nvSpPr>
        <p:spPr>
          <a:xfrm>
            <a:off x="2915816" y="2666100"/>
            <a:ext cx="5976664" cy="504056"/>
          </a:xfrm>
          <a:prstGeom prst="rect">
            <a:avLst/>
          </a:prstGeom>
          <a:noFill/>
          <a:ln>
            <a:noFill/>
          </a:ln>
        </p:spPr>
        <p:txBody>
          <a:bodyPr>
            <a:noAutofit/>
          </a:bodyPr>
          <a:lstStyle/>
          <a:p>
            <a:pPr marL="360">
              <a:lnSpc>
                <a:spcPct val="90000"/>
              </a:lnSpc>
              <a:spcBef>
                <a:spcPts val="1001"/>
              </a:spcBef>
              <a:buClr>
                <a:srgbClr val="000000"/>
              </a:buClr>
            </a:pPr>
            <a:r>
              <a:rPr lang="en-GB" sz="2200" spc="-1" dirty="0">
                <a:solidFill>
                  <a:srgbClr val="FF0000"/>
                </a:solidFill>
                <a:latin typeface="Calibri"/>
              </a:rPr>
              <a:t>Load, damping, and stiffness uncertainty disappear</a:t>
            </a:r>
            <a:r>
              <a:rPr lang="en-GB" sz="2400" dirty="0"/>
              <a:t> </a:t>
            </a:r>
          </a:p>
        </p:txBody>
      </p:sp>
      <p:pic>
        <p:nvPicPr>
          <p:cNvPr id="3" name="Picture 2">
            <a:extLst>
              <a:ext uri="{FF2B5EF4-FFF2-40B4-BE49-F238E27FC236}">
                <a16:creationId xmlns:a16="http://schemas.microsoft.com/office/drawing/2014/main" id="{07CC2C28-6606-BBC4-7AB0-B79B9D615631}"/>
              </a:ext>
            </a:extLst>
          </p:cNvPr>
          <p:cNvPicPr>
            <a:picLocks noChangeAspect="1"/>
          </p:cNvPicPr>
          <p:nvPr/>
        </p:nvPicPr>
        <p:blipFill>
          <a:blip r:embed="rId5"/>
          <a:stretch>
            <a:fillRect/>
          </a:stretch>
        </p:blipFill>
        <p:spPr>
          <a:xfrm>
            <a:off x="3878796" y="3068960"/>
            <a:ext cx="5164096" cy="3873072"/>
          </a:xfrm>
          <a:prstGeom prst="rect">
            <a:avLst/>
          </a:prstGeom>
        </p:spPr>
      </p:pic>
    </p:spTree>
    <p:extLst>
      <p:ext uri="{BB962C8B-B14F-4D97-AF65-F5344CB8AC3E}">
        <p14:creationId xmlns:p14="http://schemas.microsoft.com/office/powerpoint/2010/main" val="2566324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GB" b="1" dirty="0">
                <a:solidFill>
                  <a:schemeClr val="bg2"/>
                </a:solidFill>
              </a:rPr>
              <a:t>Some observations for Loaded Motors</a:t>
            </a:r>
            <a:endParaRPr lang="he-IL" b="1" dirty="0">
              <a:solidFill>
                <a:schemeClr val="bg2"/>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dirty="0"/>
          </a:p>
        </p:txBody>
      </p:sp>
      <p:sp>
        <p:nvSpPr>
          <p:cNvPr id="12" name="TextShape 2">
            <a:extLst>
              <a:ext uri="{FF2B5EF4-FFF2-40B4-BE49-F238E27FC236}">
                <a16:creationId xmlns:a16="http://schemas.microsoft.com/office/drawing/2014/main" id="{1A70C9FB-DFA5-F8B4-ED39-72C71BBFD028}"/>
              </a:ext>
            </a:extLst>
          </p:cNvPr>
          <p:cNvSpPr txBox="1"/>
          <p:nvPr/>
        </p:nvSpPr>
        <p:spPr>
          <a:xfrm>
            <a:off x="420688" y="726087"/>
            <a:ext cx="7751712" cy="504056"/>
          </a:xfrm>
          <a:prstGeom prst="rect">
            <a:avLst/>
          </a:prstGeom>
          <a:noFill/>
          <a:ln>
            <a:noFill/>
          </a:ln>
        </p:spPr>
        <p:txBody>
          <a:bodyPr>
            <a:noAutofit/>
          </a:bodyPr>
          <a:lstStyle/>
          <a:p>
            <a:pPr marL="360">
              <a:lnSpc>
                <a:spcPct val="90000"/>
              </a:lnSpc>
              <a:spcBef>
                <a:spcPts val="1001"/>
              </a:spcBef>
              <a:buClr>
                <a:srgbClr val="000000"/>
              </a:buClr>
            </a:pPr>
            <a:r>
              <a:rPr lang="en-GB" sz="2200" spc="-1" dirty="0">
                <a:latin typeface="Calibri"/>
              </a:rPr>
              <a:t>Cross-over&lt;resonance: The main problem is stiffness uncertainty</a:t>
            </a:r>
          </a:p>
          <a:p>
            <a:pPr marL="360" algn="l">
              <a:lnSpc>
                <a:spcPct val="90000"/>
              </a:lnSpc>
              <a:spcBef>
                <a:spcPts val="1001"/>
              </a:spcBef>
              <a:buClr>
                <a:srgbClr val="000000"/>
              </a:buClr>
            </a:pPr>
            <a:endParaRPr lang="en-GB" sz="2200" spc="-1" dirty="0">
              <a:solidFill>
                <a:srgbClr val="FF0000"/>
              </a:solidFill>
              <a:latin typeface="Calibri"/>
            </a:endParaRPr>
          </a:p>
        </p:txBody>
      </p:sp>
      <p:pic>
        <p:nvPicPr>
          <p:cNvPr id="3" name="Picture 2">
            <a:extLst>
              <a:ext uri="{FF2B5EF4-FFF2-40B4-BE49-F238E27FC236}">
                <a16:creationId xmlns:a16="http://schemas.microsoft.com/office/drawing/2014/main" id="{90CEA72C-93BC-324C-6A40-F197E4F26E44}"/>
              </a:ext>
            </a:extLst>
          </p:cNvPr>
          <p:cNvPicPr>
            <a:picLocks noChangeAspect="1"/>
          </p:cNvPicPr>
          <p:nvPr/>
        </p:nvPicPr>
        <p:blipFill>
          <a:blip r:embed="rId3"/>
          <a:stretch>
            <a:fillRect/>
          </a:stretch>
        </p:blipFill>
        <p:spPr>
          <a:xfrm>
            <a:off x="1331639" y="1049515"/>
            <a:ext cx="6776529" cy="5082397"/>
          </a:xfrm>
          <a:prstGeom prst="rect">
            <a:avLst/>
          </a:prstGeom>
        </p:spPr>
      </p:pic>
    </p:spTree>
    <p:extLst>
      <p:ext uri="{BB962C8B-B14F-4D97-AF65-F5344CB8AC3E}">
        <p14:creationId xmlns:p14="http://schemas.microsoft.com/office/powerpoint/2010/main" val="13995902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6"/>
          <p:cNvSpPr>
            <a:spLocks noChangeArrowheads="1"/>
          </p:cNvSpPr>
          <p:nvPr/>
        </p:nvSpPr>
        <p:spPr bwMode="gray">
          <a:xfrm>
            <a:off x="420688" y="188913"/>
            <a:ext cx="8239125" cy="401637"/>
          </a:xfrm>
          <a:prstGeom prst="rect">
            <a:avLst/>
          </a:prstGeom>
          <a:solidFill>
            <a:srgbClr val="5E82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tx1"/>
                </a:solidFill>
                <a:latin typeface="Arial" panose="020B0604020202020204" pitchFamily="34" charset="0"/>
                <a:ea typeface="Osaka" pitchFamily="20" charset="-128"/>
              </a:defRPr>
            </a:lvl1pPr>
            <a:lvl2pPr marL="742950" indent="-285750">
              <a:spcBef>
                <a:spcPct val="20000"/>
              </a:spcBef>
              <a:buFont typeface="Times" panose="02020603050405020304" pitchFamily="18" charset="0"/>
              <a:buChar char="•"/>
              <a:defRPr sz="2800">
                <a:solidFill>
                  <a:schemeClr val="tx1"/>
                </a:solidFill>
                <a:latin typeface="Arial" panose="020B0604020202020204" pitchFamily="34" charset="0"/>
                <a:ea typeface="Osaka" pitchFamily="20" charset="-128"/>
              </a:defRPr>
            </a:lvl2pPr>
            <a:lvl3pPr marL="1143000" indent="-228600">
              <a:spcBef>
                <a:spcPct val="20000"/>
              </a:spcBef>
              <a:buChar char="•"/>
              <a:defRPr sz="1600">
                <a:solidFill>
                  <a:schemeClr val="tx1"/>
                </a:solidFill>
                <a:latin typeface="Arial" panose="020B0604020202020204" pitchFamily="34" charset="0"/>
                <a:ea typeface="Osaka" pitchFamily="20" charset="-128"/>
              </a:defRPr>
            </a:lvl3pPr>
            <a:lvl4pPr marL="1600200" indent="-228600">
              <a:spcBef>
                <a:spcPct val="20000"/>
              </a:spcBef>
              <a:buFont typeface="Times" panose="02020603050405020304" pitchFamily="18" charset="0"/>
              <a:buChar char="•"/>
              <a:defRPr sz="1400">
                <a:solidFill>
                  <a:schemeClr val="tx1"/>
                </a:solidFill>
                <a:latin typeface="Arial" panose="020B0604020202020204" pitchFamily="34" charset="0"/>
                <a:ea typeface="Osaka" pitchFamily="20" charset="-128"/>
              </a:defRPr>
            </a:lvl4pPr>
            <a:lvl5pPr marL="2057400" indent="-228600">
              <a:spcBef>
                <a:spcPct val="20000"/>
              </a:spcBef>
              <a:buFont typeface="Times" panose="02020603050405020304" pitchFamily="18" charset="0"/>
              <a:buChar char="•"/>
              <a:defRPr sz="1200">
                <a:solidFill>
                  <a:schemeClr val="tx1"/>
                </a:solidFill>
                <a:latin typeface="Arial" panose="020B0604020202020204" pitchFamily="34" charset="0"/>
                <a:ea typeface="Osaka" pitchFamily="20" charset="-128"/>
              </a:defRPr>
            </a:lvl5pPr>
            <a:lvl6pPr marL="25146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6pPr>
            <a:lvl7pPr marL="29718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7pPr>
            <a:lvl8pPr marL="34290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8pPr>
            <a:lvl9pPr marL="3886200" indent="-228600" eaLnBrk="0" fontAlgn="base" hangingPunct="0">
              <a:spcBef>
                <a:spcPct val="20000"/>
              </a:spcBef>
              <a:spcAft>
                <a:spcPct val="0"/>
              </a:spcAft>
              <a:buFont typeface="Times" panose="02020603050405020304" pitchFamily="18" charset="0"/>
              <a:buChar char="•"/>
              <a:defRPr sz="1200">
                <a:solidFill>
                  <a:schemeClr val="tx1"/>
                </a:solidFill>
                <a:latin typeface="Arial" panose="020B0604020202020204" pitchFamily="34" charset="0"/>
                <a:ea typeface="Osaka" pitchFamily="20" charset="-128"/>
              </a:defRPr>
            </a:lvl9pPr>
          </a:lstStyle>
          <a:p>
            <a:pPr algn="l" fontAlgn="auto">
              <a:spcBef>
                <a:spcPct val="0"/>
              </a:spcBef>
              <a:spcAft>
                <a:spcPts val="0"/>
              </a:spcAft>
              <a:buNone/>
              <a:defRPr/>
            </a:pPr>
            <a:r>
              <a:rPr lang="en-GB" b="1" dirty="0">
                <a:solidFill>
                  <a:schemeClr val="bg2"/>
                </a:solidFill>
              </a:rPr>
              <a:t>Example: Fix Measured Models</a:t>
            </a:r>
            <a:endParaRPr lang="he-IL" b="1" dirty="0">
              <a:solidFill>
                <a:schemeClr val="bg2"/>
              </a:solidFill>
            </a:endParaRPr>
          </a:p>
        </p:txBody>
      </p:sp>
      <p:sp>
        <p:nvSpPr>
          <p:cNvPr id="40964" name="Rectangle 287"/>
          <p:cNvSpPr>
            <a:spLocks noChangeArrowheads="1"/>
          </p:cNvSpPr>
          <p:nvPr/>
        </p:nvSpPr>
        <p:spPr bwMode="auto">
          <a:xfrm flipH="1">
            <a:off x="3398838" y="58023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defRPr>
                <a:solidFill>
                  <a:schemeClr val="tx1"/>
                </a:solidFill>
                <a:latin typeface="Arial" pitchFamily="34" charset="0"/>
              </a:defRPr>
            </a:lvl1pPr>
            <a:lvl2pPr marL="742950" indent="-285750" defTabSz="762000">
              <a:defRPr>
                <a:solidFill>
                  <a:schemeClr val="tx1"/>
                </a:solidFill>
                <a:latin typeface="Arial" pitchFamily="34" charset="0"/>
              </a:defRPr>
            </a:lvl2pPr>
            <a:lvl3pPr marL="1143000" indent="-228600" defTabSz="762000">
              <a:defRPr>
                <a:solidFill>
                  <a:schemeClr val="tx1"/>
                </a:solidFill>
                <a:latin typeface="Arial" pitchFamily="34" charset="0"/>
              </a:defRPr>
            </a:lvl3pPr>
            <a:lvl4pPr marL="1600200" indent="-228600" defTabSz="762000">
              <a:defRPr>
                <a:solidFill>
                  <a:schemeClr val="tx1"/>
                </a:solidFill>
                <a:latin typeface="Arial" pitchFamily="34" charset="0"/>
              </a:defRPr>
            </a:lvl4pPr>
            <a:lvl5pPr marL="2057400" indent="-228600" defTabSz="762000">
              <a:defRPr>
                <a:solidFill>
                  <a:schemeClr val="tx1"/>
                </a:solidFill>
                <a:latin typeface="Arial" pitchFamily="34" charset="0"/>
              </a:defRPr>
            </a:lvl5pPr>
            <a:lvl6pPr marL="2514600" indent="-228600" defTabSz="762000" fontAlgn="base">
              <a:spcBef>
                <a:spcPct val="0"/>
              </a:spcBef>
              <a:spcAft>
                <a:spcPct val="0"/>
              </a:spcAft>
              <a:defRPr>
                <a:solidFill>
                  <a:schemeClr val="tx1"/>
                </a:solidFill>
                <a:latin typeface="Arial" pitchFamily="34" charset="0"/>
              </a:defRPr>
            </a:lvl6pPr>
            <a:lvl7pPr marL="2971800" indent="-228600" defTabSz="762000" fontAlgn="base">
              <a:spcBef>
                <a:spcPct val="0"/>
              </a:spcBef>
              <a:spcAft>
                <a:spcPct val="0"/>
              </a:spcAft>
              <a:defRPr>
                <a:solidFill>
                  <a:schemeClr val="tx1"/>
                </a:solidFill>
                <a:latin typeface="Arial" pitchFamily="34" charset="0"/>
              </a:defRPr>
            </a:lvl7pPr>
            <a:lvl8pPr marL="3429000" indent="-228600" defTabSz="762000" fontAlgn="base">
              <a:spcBef>
                <a:spcPct val="0"/>
              </a:spcBef>
              <a:spcAft>
                <a:spcPct val="0"/>
              </a:spcAft>
              <a:defRPr>
                <a:solidFill>
                  <a:schemeClr val="tx1"/>
                </a:solidFill>
                <a:latin typeface="Arial" pitchFamily="34" charset="0"/>
              </a:defRPr>
            </a:lvl8pPr>
            <a:lvl9pPr marL="3886200" indent="-228600" defTabSz="762000" fontAlgn="base">
              <a:spcBef>
                <a:spcPct val="0"/>
              </a:spcBef>
              <a:spcAft>
                <a:spcPct val="0"/>
              </a:spcAft>
              <a:defRPr>
                <a:solidFill>
                  <a:schemeClr val="tx1"/>
                </a:solidFill>
                <a:latin typeface="Arial" pitchFamily="34" charset="0"/>
              </a:defRPr>
            </a:lvl9pPr>
          </a:lstStyle>
          <a:p>
            <a:pPr algn="ctr"/>
            <a:endParaRPr lang="en-US" altLang="en-US" sz="2400" dirty="0"/>
          </a:p>
        </p:txBody>
      </p:sp>
      <p:pic>
        <p:nvPicPr>
          <p:cNvPr id="3" name="Picture 2">
            <a:extLst>
              <a:ext uri="{FF2B5EF4-FFF2-40B4-BE49-F238E27FC236}">
                <a16:creationId xmlns:a16="http://schemas.microsoft.com/office/drawing/2014/main" id="{5DB8DCC2-C6B9-176D-935B-0DD8F0F520D0}"/>
              </a:ext>
            </a:extLst>
          </p:cNvPr>
          <p:cNvPicPr>
            <a:picLocks noChangeAspect="1"/>
          </p:cNvPicPr>
          <p:nvPr/>
        </p:nvPicPr>
        <p:blipFill>
          <a:blip r:embed="rId3"/>
          <a:stretch>
            <a:fillRect/>
          </a:stretch>
        </p:blipFill>
        <p:spPr>
          <a:xfrm>
            <a:off x="-324544" y="719671"/>
            <a:ext cx="7020271" cy="5265204"/>
          </a:xfrm>
          <a:prstGeom prst="rect">
            <a:avLst/>
          </a:prstGeom>
        </p:spPr>
      </p:pic>
      <p:sp>
        <p:nvSpPr>
          <p:cNvPr id="9" name="TextShape 2">
            <a:extLst>
              <a:ext uri="{FF2B5EF4-FFF2-40B4-BE49-F238E27FC236}">
                <a16:creationId xmlns:a16="http://schemas.microsoft.com/office/drawing/2014/main" id="{66DDFBC1-89FD-B896-8C49-B87149F71B52}"/>
              </a:ext>
            </a:extLst>
          </p:cNvPr>
          <p:cNvSpPr txBox="1"/>
          <p:nvPr/>
        </p:nvSpPr>
        <p:spPr>
          <a:xfrm>
            <a:off x="6150280" y="1266583"/>
            <a:ext cx="3102240" cy="1802377"/>
          </a:xfrm>
          <a:prstGeom prst="rect">
            <a:avLst/>
          </a:prstGeom>
          <a:noFill/>
          <a:ln>
            <a:noFill/>
          </a:ln>
        </p:spPr>
        <p:txBody>
          <a:bodyPr>
            <a:noAutofit/>
          </a:bodyPr>
          <a:lstStyle/>
          <a:p>
            <a:pPr marL="360">
              <a:lnSpc>
                <a:spcPct val="90000"/>
              </a:lnSpc>
              <a:spcBef>
                <a:spcPts val="1001"/>
              </a:spcBef>
              <a:buClr>
                <a:srgbClr val="000000"/>
              </a:buClr>
            </a:pPr>
            <a:r>
              <a:rPr lang="en-GB" sz="2200" spc="-1" dirty="0">
                <a:solidFill>
                  <a:srgbClr val="0070C0"/>
                </a:solidFill>
                <a:latin typeface="Calibri"/>
              </a:rPr>
              <a:t>Blue: Identification, flat in amplitude and phase in [100 1000]</a:t>
            </a:r>
          </a:p>
          <a:p>
            <a:pPr marL="360">
              <a:lnSpc>
                <a:spcPct val="90000"/>
              </a:lnSpc>
              <a:spcBef>
                <a:spcPts val="1001"/>
              </a:spcBef>
              <a:buClr>
                <a:srgbClr val="000000"/>
              </a:buClr>
            </a:pPr>
            <a:r>
              <a:rPr lang="en-GB" sz="2200" spc="-1" dirty="0">
                <a:solidFill>
                  <a:srgbClr val="0070C0"/>
                </a:solidFill>
                <a:latin typeface="Calibri"/>
              </a:rPr>
              <a:t>Therefore phase must be 0. </a:t>
            </a:r>
            <a:r>
              <a:rPr lang="en-GB" sz="2200" u="sng" spc="-1" dirty="0">
                <a:solidFill>
                  <a:srgbClr val="0070C0"/>
                </a:solidFill>
                <a:latin typeface="Calibri"/>
              </a:rPr>
              <a:t>It has to be corrected!</a:t>
            </a:r>
          </a:p>
          <a:p>
            <a:pPr marL="343260" indent="-342900" algn="l">
              <a:lnSpc>
                <a:spcPct val="90000"/>
              </a:lnSpc>
              <a:spcBef>
                <a:spcPts val="1001"/>
              </a:spcBef>
              <a:buClr>
                <a:srgbClr val="000000"/>
              </a:buClr>
              <a:buFont typeface="Wingdings" panose="05000000000000000000" pitchFamily="2" charset="2"/>
              <a:buChar char="v"/>
            </a:pPr>
            <a:endParaRPr lang="en-GB" sz="2200" spc="-1" dirty="0">
              <a:solidFill>
                <a:srgbClr val="FF0000"/>
              </a:solidFill>
              <a:latin typeface="Calibri"/>
            </a:endParaRPr>
          </a:p>
          <a:p>
            <a:pPr marL="343260" indent="-342900" algn="l">
              <a:lnSpc>
                <a:spcPct val="90000"/>
              </a:lnSpc>
              <a:spcBef>
                <a:spcPts val="1001"/>
              </a:spcBef>
              <a:buClr>
                <a:srgbClr val="000000"/>
              </a:buClr>
              <a:buFont typeface="Wingdings" panose="05000000000000000000" pitchFamily="2" charset="2"/>
              <a:buChar char="v"/>
            </a:pPr>
            <a:endParaRPr lang="en-GB" sz="2200" spc="-1" dirty="0">
              <a:solidFill>
                <a:srgbClr val="FF0000"/>
              </a:solidFill>
              <a:latin typeface="Calibri"/>
            </a:endParaRPr>
          </a:p>
          <a:p>
            <a:pPr marL="343260" indent="-342900" algn="l">
              <a:lnSpc>
                <a:spcPct val="90000"/>
              </a:lnSpc>
              <a:spcBef>
                <a:spcPts val="1001"/>
              </a:spcBef>
              <a:buClr>
                <a:srgbClr val="000000"/>
              </a:buClr>
              <a:buFont typeface="Wingdings" panose="05000000000000000000" pitchFamily="2" charset="2"/>
              <a:buChar char="v"/>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he-IL" sz="2200" spc="-1" dirty="0">
              <a:solidFill>
                <a:srgbClr val="FF0000"/>
              </a:solidFill>
              <a:latin typeface="Calibri"/>
            </a:endParaRPr>
          </a:p>
        </p:txBody>
      </p:sp>
      <p:sp>
        <p:nvSpPr>
          <p:cNvPr id="11" name="TextShape 2">
            <a:extLst>
              <a:ext uri="{FF2B5EF4-FFF2-40B4-BE49-F238E27FC236}">
                <a16:creationId xmlns:a16="http://schemas.microsoft.com/office/drawing/2014/main" id="{19F062E0-0DE3-C3D9-86FE-8DA3191D795F}"/>
              </a:ext>
            </a:extLst>
          </p:cNvPr>
          <p:cNvSpPr txBox="1"/>
          <p:nvPr/>
        </p:nvSpPr>
        <p:spPr>
          <a:xfrm>
            <a:off x="6167486" y="3327789"/>
            <a:ext cx="2857512" cy="1008112"/>
          </a:xfrm>
          <a:prstGeom prst="rect">
            <a:avLst/>
          </a:prstGeom>
          <a:noFill/>
          <a:ln>
            <a:noFill/>
          </a:ln>
        </p:spPr>
        <p:txBody>
          <a:bodyPr>
            <a:noAutofit/>
          </a:bodyPr>
          <a:lstStyle/>
          <a:p>
            <a:pPr marL="360">
              <a:lnSpc>
                <a:spcPct val="90000"/>
              </a:lnSpc>
              <a:spcBef>
                <a:spcPts val="1001"/>
              </a:spcBef>
              <a:buClr>
                <a:srgbClr val="000000"/>
              </a:buClr>
            </a:pPr>
            <a:r>
              <a:rPr lang="en-GB" sz="2200" spc="-1" dirty="0">
                <a:solidFill>
                  <a:srgbClr val="FF0000"/>
                </a:solidFill>
                <a:latin typeface="Calibri"/>
              </a:rPr>
              <a:t>Red: Corrected identification based on loaded-motor model</a:t>
            </a: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he-IL" sz="2200" spc="-1" dirty="0">
              <a:solidFill>
                <a:srgbClr val="FF0000"/>
              </a:solidFill>
              <a:latin typeface="Calibri"/>
            </a:endParaRPr>
          </a:p>
        </p:txBody>
      </p:sp>
      <p:sp>
        <p:nvSpPr>
          <p:cNvPr id="12" name="TextShape 2">
            <a:extLst>
              <a:ext uri="{FF2B5EF4-FFF2-40B4-BE49-F238E27FC236}">
                <a16:creationId xmlns:a16="http://schemas.microsoft.com/office/drawing/2014/main" id="{3D59C8D3-9B21-2024-FDA7-DA9E61F08137}"/>
              </a:ext>
            </a:extLst>
          </p:cNvPr>
          <p:cNvSpPr txBox="1"/>
          <p:nvPr/>
        </p:nvSpPr>
        <p:spPr>
          <a:xfrm>
            <a:off x="6162390" y="4579224"/>
            <a:ext cx="2857510" cy="1664480"/>
          </a:xfrm>
          <a:prstGeom prst="rect">
            <a:avLst/>
          </a:prstGeom>
          <a:noFill/>
          <a:ln>
            <a:noFill/>
          </a:ln>
        </p:spPr>
        <p:txBody>
          <a:bodyPr>
            <a:noAutofit/>
          </a:bodyPr>
          <a:lstStyle/>
          <a:p>
            <a:pPr marL="360">
              <a:lnSpc>
                <a:spcPct val="90000"/>
              </a:lnSpc>
              <a:spcBef>
                <a:spcPts val="1001"/>
              </a:spcBef>
              <a:buClr>
                <a:srgbClr val="000000"/>
              </a:buClr>
            </a:pPr>
            <a:r>
              <a:rPr lang="en-GB" sz="2200" spc="-1" dirty="0">
                <a:solidFill>
                  <a:srgbClr val="FF0000"/>
                </a:solidFill>
                <a:latin typeface="Calibri"/>
              </a:rPr>
              <a:t>This correction was verified by closed-loop margin measurements to less than 10deg accuracy</a:t>
            </a: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en-GB" sz="2200" spc="-1" dirty="0">
              <a:solidFill>
                <a:srgbClr val="FF0000"/>
              </a:solidFill>
              <a:latin typeface="Calibri"/>
            </a:endParaRPr>
          </a:p>
          <a:p>
            <a:pPr marL="360" algn="l">
              <a:lnSpc>
                <a:spcPct val="90000"/>
              </a:lnSpc>
              <a:spcBef>
                <a:spcPts val="1001"/>
              </a:spcBef>
              <a:buClr>
                <a:srgbClr val="000000"/>
              </a:buClr>
            </a:pPr>
            <a:endParaRPr lang="he-IL" sz="2200" spc="-1" dirty="0">
              <a:solidFill>
                <a:srgbClr val="FF0000"/>
              </a:solidFill>
              <a:latin typeface="Calibri"/>
            </a:endParaRPr>
          </a:p>
        </p:txBody>
      </p:sp>
    </p:spTree>
    <p:extLst>
      <p:ext uri="{BB962C8B-B14F-4D97-AF65-F5344CB8AC3E}">
        <p14:creationId xmlns:p14="http://schemas.microsoft.com/office/powerpoint/2010/main" val="2810108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Body Slides">
  <a:themeElements>
    <a:clrScheme name="Moog">
      <a:dk1>
        <a:sysClr val="windowText" lastClr="000000"/>
      </a:dk1>
      <a:lt1>
        <a:sysClr val="window" lastClr="FFFFFF"/>
      </a:lt1>
      <a:dk2>
        <a:srgbClr val="87212E"/>
      </a:dk2>
      <a:lt2>
        <a:srgbClr val="B2B2B2"/>
      </a:lt2>
      <a:accent1>
        <a:srgbClr val="5E82AB"/>
      </a:accent1>
      <a:accent2>
        <a:srgbClr val="C2B3A1"/>
      </a:accent2>
      <a:accent3>
        <a:srgbClr val="998A42"/>
      </a:accent3>
      <a:accent4>
        <a:srgbClr val="EBAD14"/>
      </a:accent4>
      <a:accent5>
        <a:srgbClr val="E1E1E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Visual Powerpoint Template_02.24.15.potx" id="{80465035-15B2-49CD-ADDF-CFD44808993C}" vid="{F6B7A0FF-5B3B-4EDB-A884-C8A2208629F0}"/>
    </a:ext>
  </a:extLst>
</a:theme>
</file>

<file path=ppt/theme/theme2.xml><?xml version="1.0" encoding="utf-8"?>
<a:theme xmlns:a="http://schemas.openxmlformats.org/drawingml/2006/main" name="Misc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Visual Powerpoint Template_02.24.15.potx" id="{80465035-15B2-49CD-ADDF-CFD44808993C}" vid="{19F1D042-5C33-4B14-B1A7-C3BF846A5C63}"/>
    </a:ext>
  </a:extLst>
</a:theme>
</file>

<file path=ppt/theme/theme3.xml><?xml version="1.0" encoding="utf-8"?>
<a:theme xmlns:a="http://schemas.openxmlformats.org/drawingml/2006/main" name="TItle/Break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sual Powerpoint Template_02.24.15.potx" id="{80465035-15B2-49CD-ADDF-CFD44808993C}" vid="{6B4821C7-9D96-496F-B258-CA34301B197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
      <Value>English (USA)</Value>
    </Language>
    <Sector xmlns="69f32c5f-8404-493f-9c7e-d33eadad87c4">All Sectors</Sector>
    <Model_x0020_Number xmlns="69F32C5F-8404-493F-9C7E-D33EADAD87C4" xsi:nil="true"/>
    <Document_x0020_ID_x0020__x0026__x0020_Rev xmlns="69F32C5F-8404-493F-9C7E-D33EADAD87C4">rev 24 Feb 2015</Document_x0020_ID_x0020__x0026__x0020_Rev>
    <Product_x005c_System xmlns="69F32C5F-8404-493F-9C7E-D33EADAD87C4"/>
    <Authority xmlns="69F32C5F-8404-493F-9C7E-D33EADAD87C4">1</Authority>
    <Operating_x0020_Group xmlns="69F32C5F-8404-493F-9C7E-D33EADAD87C4">Industrial Group</Operating_x0020_Group>
    <External_x0020_Partner_x0020_Access xmlns="69f32c5f-8404-493f-9c7e-d33eadad87c4">Allowed</External_x0020_Partner_x0020_Access>
    <RoutingRuleDescription xmlns="http://schemas.microsoft.com/sharepoint/v3">Visual Powerpoint Template</RoutingRuleDescription>
    <Other_x0020_Comments xmlns="69F32C5F-8404-493F-9C7E-D33EADAD87C4">See also FAQ/How to document</Other_x0020_Comments>
    <Markets xmlns="69F32C5F-8404-493F-9C7E-D33EADAD87C4"/>
    <Resource_x0020_Classification xmlns="69F32C5F-8404-493F-9C7E-D33EADAD87C4">16</Resource_x0020_Classification>
    <Audiences xmlns="69F32C5F-8404-493F-9C7E-D33EADAD87C4">Moog Internal</Audience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nfoPoint Document New" ma:contentTypeID="0x01010018F2787D1C04114ABBDCC4238F737FF200E091B7B634539C4A90E9E8FD1FABBA06" ma:contentTypeVersion="15" ma:contentTypeDescription="" ma:contentTypeScope="" ma:versionID="2df15c6a9dc70acf0a77461711ea4976">
  <xsd:schema xmlns:xsd="http://www.w3.org/2001/XMLSchema" xmlns:xs="http://www.w3.org/2001/XMLSchema" xmlns:p="http://schemas.microsoft.com/office/2006/metadata/properties" xmlns:ns1="http://schemas.microsoft.com/sharepoint/v3" xmlns:ns2="69F32C5F-8404-493F-9C7E-D33EADAD87C4" xmlns:ns4="69f32c5f-8404-493f-9c7e-d33eadad87c4" targetNamespace="http://schemas.microsoft.com/office/2006/metadata/properties" ma:root="true" ma:fieldsID="31a0c745d050aa32a02334a7015453dc" ns1:_="" ns2:_="" ns4:_="">
    <xsd:import namespace="http://schemas.microsoft.com/sharepoint/v3"/>
    <xsd:import namespace="69F32C5F-8404-493F-9C7E-D33EADAD87C4"/>
    <xsd:import namespace="69f32c5f-8404-493f-9c7e-d33eadad87c4"/>
    <xsd:element name="properties">
      <xsd:complexType>
        <xsd:sequence>
          <xsd:element name="documentManagement">
            <xsd:complexType>
              <xsd:all>
                <xsd:element ref="ns1:RoutingRuleDescription" minOccurs="0"/>
                <xsd:element ref="ns2:Resource_x0020_Classification"/>
                <xsd:element ref="ns2:Document_x0020_ID_x0020__x0026__x0020_Rev" minOccurs="0"/>
                <xsd:element ref="ns1:Language" minOccurs="0"/>
                <xsd:element ref="ns2:Operating_x0020_Group" minOccurs="0"/>
                <xsd:element ref="ns2:Product_x005c_System" minOccurs="0"/>
                <xsd:element ref="ns4:Sector" minOccurs="0"/>
                <xsd:element ref="ns2:Markets" minOccurs="0"/>
                <xsd:element ref="ns2:Model_x0020_Number" minOccurs="0"/>
                <xsd:element ref="ns2:Authority"/>
                <xsd:element ref="ns2:Audiences"/>
                <xsd:element ref="ns2:Other_x0020_Comments" minOccurs="0"/>
                <xsd:element ref="ns4:External_x0020_Partner_x0020_Acces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 nillable="true" ma:displayName="Description" ma:description="Briefly describe the document with topic and resource classification e.g. Industrial Group Overview - Presentation, don't use Moog - it is implicit in most cases" ma:internalName="RoutingRuleDescription" ma:readOnly="false">
      <xsd:simpleType>
        <xsd:restriction base="dms:Text">
          <xsd:maxLength value="255"/>
        </xsd:restriction>
      </xsd:simpleType>
    </xsd:element>
    <xsd:element name="Language" ma:index="4" nillable="true" ma:displayName="Language" ma:default="English (USA)" ma:internalName="Language" ma:readOnly="fals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Chinese (People's Republic of China)"/>
                        <xsd:enumeration value="English (USA)"/>
                        <xsd:enumeration value="English (UK)"/>
                        <xsd:enumeration value="French (France)"/>
                        <xsd:enumeration value="German (Germany)"/>
                        <xsd:enumeration value="Italian (Italy)"/>
                        <xsd:enumeration value="Japanese (Japan)"/>
                        <xsd:enumeration value="Korean (Korea)"/>
                        <xsd:enumeration value="Portuguese (Brazil)"/>
                        <xsd:enumeration value="Portuguese (Portugal)"/>
                        <xsd:enumeration value="Russian (Russia)"/>
                        <xsd:enumeration value="Spanish (Spain)"/>
                        <xsd:enumeration value="Turkish (Turkey)"/>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F32C5F-8404-493F-9C7E-D33EADAD87C4" elementFormDefault="qualified">
    <xsd:import namespace="http://schemas.microsoft.com/office/2006/documentManagement/types"/>
    <xsd:import namespace="http://schemas.microsoft.com/office/infopath/2007/PartnerControls"/>
    <xsd:element name="Resource_x0020_Classification" ma:index="2" ma:displayName="Resource Classification" ma:description="Select the detailed subject matter" ma:list="{61ce524e-ff56-4a67-b98f-644ed4b7c326}" ma:internalName="Resource_x0020_Classification" ma:readOnly="false" ma:showField="Title" ma:web="69f32c5f-8404-493f-9c7e-d33eadad87c4">
      <xsd:simpleType>
        <xsd:restriction base="dms:Lookup"/>
      </xsd:simpleType>
    </xsd:element>
    <xsd:element name="Document_x0020_ID_x0020__x0026__x0020_Rev" ma:index="3" nillable="true" ma:displayName="Resource Identification" ma:description="Identification number with revision and date (e.g. CDL34559-en, Rev. A June 2013)" ma:internalName="Document_x0020_ID_x0020__x0026__x0020_Rev" ma:readOnly="false">
      <xsd:simpleType>
        <xsd:restriction base="dms:Text">
          <xsd:maxLength value="255"/>
        </xsd:restriction>
      </xsd:simpleType>
    </xsd:element>
    <xsd:element name="Operating_x0020_Group" ma:index="6" nillable="true" ma:displayName="Operating Group" ma:default="Industrial Group" ma:format="Dropdown" ma:internalName="Operating_x0020_Group" ma:readOnly="false">
      <xsd:simpleType>
        <xsd:restriction base="dms:Choice">
          <xsd:enumeration value="Aircraft Group"/>
          <xsd:enumeration value="Components Group"/>
          <xsd:enumeration value="Corporate"/>
          <xsd:enumeration value="Industrial Group"/>
          <xsd:enumeration value="Medical Group"/>
          <xsd:enumeration value="Space and Defense Group"/>
        </xsd:restriction>
      </xsd:simpleType>
    </xsd:element>
    <xsd:element name="Product_x005c_System" ma:index="7" nillable="true" ma:displayName="Product\System" ma:description="Select from list similar to web site specification" ma:list="{b606b91a-5be9-47bf-a0af-22f044fe4a8a}" ma:internalName="Product_x005C_System" ma:readOnly="false" ma:showField="Title" ma:web="69f32c5f-8404-493f-9c7e-d33eadad87c4">
      <xsd:complexType>
        <xsd:complexContent>
          <xsd:extension base="dms:MultiChoiceLookup">
            <xsd:sequence>
              <xsd:element name="Value" type="dms:Lookup" maxOccurs="unbounded" minOccurs="0" nillable="true"/>
            </xsd:sequence>
          </xsd:extension>
        </xsd:complexContent>
      </xsd:complexType>
    </xsd:element>
    <xsd:element name="Markets" ma:index="9" nillable="true" ma:displayName="Markets" ma:description="Select from list similar to web site specification" ma:list="{9e655b4f-2172-4318-85bb-e3a4b73f7b44}" ma:internalName="Markets" ma:readOnly="false" ma:showField="Title" ma:web="69f32c5f-8404-493f-9c7e-d33eadad87c4">
      <xsd:complexType>
        <xsd:complexContent>
          <xsd:extension base="dms:MultiChoiceLookup">
            <xsd:sequence>
              <xsd:element name="Value" type="dms:Lookup" maxOccurs="unbounded" minOccurs="0" nillable="true"/>
            </xsd:sequence>
          </xsd:extension>
        </xsd:complexContent>
      </xsd:complexType>
    </xsd:element>
    <xsd:element name="Model_x0020_Number" ma:index="10" nillable="true" ma:displayName="Model" ma:description="Specify as much detailed as possible" ma:internalName="Model_x0020_Number" ma:readOnly="false">
      <xsd:simpleType>
        <xsd:restriction base="dms:Text">
          <xsd:maxLength value="255"/>
        </xsd:restriction>
      </xsd:simpleType>
    </xsd:element>
    <xsd:element name="Authority" ma:index="11" ma:displayName="Authority" ma:description="The point of contact responsible for this resource" ma:list="{3c92f8f6-e51f-49c3-8240-b2f8e7293dc2}" ma:internalName="Authority" ma:readOnly="false" ma:showField="Title" ma:web="69f32c5f-8404-493f-9c7e-d33eadad87c4">
      <xsd:simpleType>
        <xsd:restriction base="dms:Lookup"/>
      </xsd:simpleType>
    </xsd:element>
    <xsd:element name="Audiences" ma:index="12" ma:displayName="Library" ma:default="Moog Internal" ma:description="Select the library where: External = Not confidential, Moog Internal = Confidential, Marketing Internal = Just for Marketing, Special purpose" ma:format="Dropdown" ma:internalName="Audiences">
      <xsd:simpleType>
        <xsd:restriction base="dms:Choice">
          <xsd:enumeration value="External"/>
          <xsd:enumeration value="Moog Internal"/>
          <xsd:enumeration value="Marketing Internal"/>
          <xsd:enumeration value="(Special Purpose)"/>
        </xsd:restriction>
      </xsd:simpleType>
    </xsd:element>
    <xsd:element name="Other_x0020_Comments" ma:index="13" nillable="true" ma:displayName="Other Comments" ma:description="Notes for users – Add information which help the reader to use this document" ma:internalName="Other_x0020_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f32c5f-8404-493f-9c7e-d33eadad87c4" elementFormDefault="qualified">
    <xsd:import namespace="http://schemas.microsoft.com/office/2006/documentManagement/types"/>
    <xsd:import namespace="http://schemas.microsoft.com/office/infopath/2007/PartnerControls"/>
    <xsd:element name="Sector" ma:index="8" nillable="true" ma:displayName="Sector" ma:default="Products" ma:format="Dropdown" ma:internalName="Sector" ma:readOnly="false">
      <xsd:simpleType>
        <xsd:restriction base="dms:Choice">
          <xsd:enumeration value="All Sectors"/>
          <xsd:enumeration value="Aftermarket Services"/>
          <xsd:enumeration value="Energy Solutions"/>
          <xsd:enumeration value="Industrial Solutions"/>
          <xsd:enumeration value="Products"/>
        </xsd:restriction>
      </xsd:simpleType>
    </xsd:element>
    <xsd:element name="External_x0020_Partner_x0020_Access" ma:index="14" nillable="true" ma:displayName="External Partner Access" ma:default="Not Allowed" ma:description="Select not allowed if this document should not be available any outside Moog" ma:format="Dropdown" ma:internalName="External_x0020_Partner_x0020_Access" ma:readOnly="false">
      <xsd:simpleType>
        <xsd:restriction base="dms:Choice">
          <xsd:enumeration value="Allowed"/>
          <xsd:enumeration value="Not Allowed"/>
        </xsd:restrict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5"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0562CB-714D-4BCD-8B25-A64039FBB2D2}">
  <ds:schemaRefs>
    <ds:schemaRef ds:uri="http://schemas.microsoft.com/sharepoint/v3/contenttype/forms"/>
  </ds:schemaRefs>
</ds:datastoreItem>
</file>

<file path=customXml/itemProps2.xml><?xml version="1.0" encoding="utf-8"?>
<ds:datastoreItem xmlns:ds="http://schemas.openxmlformats.org/officeDocument/2006/customXml" ds:itemID="{6EC9BD74-EED5-4069-924B-E4ACB53AB956}">
  <ds:schemaRefs>
    <ds:schemaRef ds:uri="http://purl.org/dc/dcmitype/"/>
    <ds:schemaRef ds:uri="69F32C5F-8404-493F-9C7E-D33EADAD87C4"/>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f32c5f-8404-493f-9c7e-d33eadad87c4"/>
    <ds:schemaRef ds:uri="http://www.w3.org/XML/1998/namespace"/>
  </ds:schemaRefs>
</ds:datastoreItem>
</file>

<file path=customXml/itemProps3.xml><?xml version="1.0" encoding="utf-8"?>
<ds:datastoreItem xmlns:ds="http://schemas.openxmlformats.org/officeDocument/2006/customXml" ds:itemID="{EDD66E0D-8A57-43B9-95B8-01B8510BB3C6}">
  <ds:schemaRefs>
    <ds:schemaRef ds:uri="http://schemas.microsoft.com/sharepoint/events"/>
  </ds:schemaRefs>
</ds:datastoreItem>
</file>

<file path=customXml/itemProps4.xml><?xml version="1.0" encoding="utf-8"?>
<ds:datastoreItem xmlns:ds="http://schemas.openxmlformats.org/officeDocument/2006/customXml" ds:itemID="{22709967-CFD3-458E-ADC8-EA30CFA7F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F32C5F-8404-493F-9C7E-D33EADAD87C4"/>
    <ds:schemaRef ds:uri="69f32c5f-8404-493f-9c7e-d33eadad8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MAST_EHTraining</Template>
  <TotalTime>136530</TotalTime>
  <Words>1135</Words>
  <Application>Microsoft Office PowerPoint</Application>
  <PresentationFormat>On-screen Show (4:3)</PresentationFormat>
  <Paragraphs>175</Paragraphs>
  <Slides>23</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Aptos</vt:lpstr>
      <vt:lpstr>Arial</vt:lpstr>
      <vt:lpstr>Calibri</vt:lpstr>
      <vt:lpstr>Cambria Math</vt:lpstr>
      <vt:lpstr>Menlo</vt:lpstr>
      <vt:lpstr>Wingdings</vt:lpstr>
      <vt:lpstr>Body Slides</vt:lpstr>
      <vt:lpstr>Misc Slides</vt:lpstr>
      <vt:lpstr>TItle/Breaker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smollov@moog.com</dc:creator>
  <cp:keywords>Powerpoint Template, MS Powerpoint, .potx, Visual Powerpoint</cp:keywords>
  <cp:lastModifiedBy>Oded Yaniv</cp:lastModifiedBy>
  <cp:revision>1607</cp:revision>
  <dcterms:created xsi:type="dcterms:W3CDTF">2015-03-13T12:15:43Z</dcterms:created>
  <dcterms:modified xsi:type="dcterms:W3CDTF">2025-04-20T04:50:44Z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0x01010018F2787D1C04114ABBDCC4238F737FF200E091B7B634539C4A90E9E8FD1FABBA06</vt:lpwstr>
  </property>
  <property fmtid="{D5CDD505-2E9C-101B-9397-08002B2CF9AE}" pid="3" name="_dlc_DocIdItemGuid">
    <vt:lpwstr>fef7fd3e-b8bd-444a-a23d-ae8a873240e6</vt:lpwstr>
  </property>
  <property fmtid="{D5CDD505-2E9C-101B-9397-08002B2CF9AE}" pid="4" name="_dlc_DocIdPersistId">
    <vt:lpwstr>0</vt:lpwstr>
  </property>
  <property fmtid="{D5CDD505-2E9C-101B-9397-08002B2CF9AE}" pid="5" name="_dlc_DocId">
    <vt:lpwstr>INFOPOINT-11-709</vt:lpwstr>
  </property>
  <property fmtid="{D5CDD505-2E9C-101B-9397-08002B2CF9AE}" pid="6" name="_dlc_DocIdUrl">
    <vt:lpwstr>http://documents.intl.moog.com/sites/InfoPoint/_layouts/DocIdRedir.aspx?ID=INFOPOINT-11-709, INFOPOINT-11-709</vt:lpwstr>
  </property>
</Properties>
</file>