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08" r:id="rId3"/>
    <p:sldMasterId id="2147483696" r:id="rId4"/>
    <p:sldMasterId id="2147483720" r:id="rId5"/>
    <p:sldMasterId id="2147483684" r:id="rId6"/>
    <p:sldMasterId id="2147483660" r:id="rId7"/>
  </p:sldMasterIdLst>
  <p:notesMasterIdLst>
    <p:notesMasterId r:id="rId27"/>
  </p:notesMasterIdLst>
  <p:handoutMasterIdLst>
    <p:handoutMasterId r:id="rId28"/>
  </p:handoutMasterIdLst>
  <p:sldIdLst>
    <p:sldId id="351" r:id="rId8"/>
    <p:sldId id="257" r:id="rId9"/>
    <p:sldId id="408" r:id="rId10"/>
    <p:sldId id="407" r:id="rId11"/>
    <p:sldId id="261" r:id="rId12"/>
    <p:sldId id="258" r:id="rId13"/>
    <p:sldId id="589" r:id="rId14"/>
    <p:sldId id="263" r:id="rId15"/>
    <p:sldId id="628" r:id="rId16"/>
    <p:sldId id="259" r:id="rId17"/>
    <p:sldId id="264" r:id="rId18"/>
    <p:sldId id="260" r:id="rId19"/>
    <p:sldId id="629" r:id="rId20"/>
    <p:sldId id="265" r:id="rId21"/>
    <p:sldId id="630" r:id="rId22"/>
    <p:sldId id="266" r:id="rId23"/>
    <p:sldId id="267" r:id="rId24"/>
    <p:sldId id="268" r:id="rId25"/>
    <p:sldId id="269" r:id="rId2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E2"/>
    <a:srgbClr val="C4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86270" autoAdjust="0"/>
  </p:normalViewPr>
  <p:slideViewPr>
    <p:cSldViewPr>
      <p:cViewPr varScale="1">
        <p:scale>
          <a:sx n="92" d="100"/>
          <a:sy n="92" d="100"/>
        </p:scale>
        <p:origin x="19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5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l">
              <a:defRPr sz="1300"/>
            </a:lvl1pPr>
          </a:lstStyle>
          <a:p>
            <a:fld id="{95BB2DA2-742A-462E-8A06-374AC9ED04B8}" type="datetimeFigureOut">
              <a:rPr lang="he-IL" smtClean="0"/>
              <a:pPr/>
              <a:t>כ"ח/ניסן/תשפ"ה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292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5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l">
              <a:defRPr sz="1300"/>
            </a:lvl1pPr>
          </a:lstStyle>
          <a:p>
            <a:fld id="{A3D2643A-04B0-414D-B2BB-09A95A8DFD0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3820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455AE2C-D8C4-4883-88C2-1032A1D65F1F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543B16-E598-4689-A76E-2D7C0F706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3B16-E598-4689-A76E-2D7C0F7066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657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657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5144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5144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657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657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5144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5144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5032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5032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5381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5381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6469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657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657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5144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5144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657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657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5144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5144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3D6-5FD7-4DEA-843C-E6A78D61C76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9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800">
                <a:solidFill>
                  <a:srgbClr val="002060"/>
                </a:solidFill>
              </a:defRPr>
            </a:lvl1pPr>
            <a:lvl2pPr algn="r" rtl="1">
              <a:defRPr sz="2400">
                <a:solidFill>
                  <a:srgbClr val="002060"/>
                </a:solidFill>
              </a:defRPr>
            </a:lvl2pPr>
            <a:lvl3pPr algn="r" rtl="1"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 algn="r" rtl="1"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 algn="r" rtl="1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1961-AC3D-42F0-ACBC-54EDBB7632F7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4CC3-7BB7-4FE6-98B7-5EE39D673E4D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2081-7114-4543-96FE-13946A37F6B6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3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282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0282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5381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5381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CA1-ECF7-49F1-A666-502275528EC2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DB0B-3EF3-48D5-B5AD-2C69BE06A94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D6F8-615E-445E-8C87-B60DBABDCBE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C3F-FA7C-43AD-9B09-82DC9C37F723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2120-C83A-484E-9D2B-3DE45E0A96E9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FE3D-A934-4F71-A3F8-5B0D1DBDF744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99A8-61B1-4F4F-8D13-D8671D1023BF}" type="datetime1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2825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מלבן מעוגל 11"/>
          <p:cNvSpPr/>
          <p:nvPr/>
        </p:nvSpPr>
        <p:spPr>
          <a:xfrm>
            <a:off x="8676456" y="1124744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תנועה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8676456" y="2060848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מנועים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8676456" y="2996952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דרייברים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8676456" y="3933056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השוואה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8676456" y="4869160"/>
            <a:ext cx="467544" cy="1128378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הנעה קווית</a:t>
            </a:r>
          </a:p>
        </p:txBody>
      </p:sp>
      <p:sp>
        <p:nvSpPr>
          <p:cNvPr id="1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2825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מלבן מעוגל 11"/>
          <p:cNvSpPr/>
          <p:nvPr/>
        </p:nvSpPr>
        <p:spPr>
          <a:xfrm>
            <a:off x="8676456" y="1124744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תנועה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8676456" y="2060848"/>
            <a:ext cx="467544" cy="936104"/>
          </a:xfrm>
          <a:prstGeom prst="roundRect">
            <a:avLst/>
          </a:prstGeom>
          <a:solidFill>
            <a:srgbClr val="95B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מנועים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8676456" y="2996952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דרייברים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8676456" y="3933056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השוואה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8676456" y="4869160"/>
            <a:ext cx="467544" cy="1128378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הנעה קווית</a:t>
            </a:r>
          </a:p>
        </p:txBody>
      </p:sp>
      <p:sp>
        <p:nvSpPr>
          <p:cNvPr id="1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147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מלבן מעוגל 13"/>
          <p:cNvSpPr/>
          <p:nvPr/>
        </p:nvSpPr>
        <p:spPr>
          <a:xfrm>
            <a:off x="8676456" y="1124744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תנועה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8676456" y="2060848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מנועים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8676456" y="2996952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דרייברים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8676456" y="3933056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השוואה</a:t>
            </a:r>
          </a:p>
        </p:txBody>
      </p:sp>
      <p:sp>
        <p:nvSpPr>
          <p:cNvPr id="18" name="מלבן מעוגל 17"/>
          <p:cNvSpPr/>
          <p:nvPr/>
        </p:nvSpPr>
        <p:spPr>
          <a:xfrm>
            <a:off x="8676456" y="4869160"/>
            <a:ext cx="467544" cy="1128378"/>
          </a:xfrm>
          <a:prstGeom prst="roundRect">
            <a:avLst/>
          </a:prstGeom>
          <a:solidFill>
            <a:srgbClr val="95B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הנעה קווית</a:t>
            </a:r>
          </a:p>
        </p:txBody>
      </p:sp>
      <p:sp>
        <p:nvSpPr>
          <p:cNvPr id="19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3845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8676456" y="1124744"/>
            <a:ext cx="467544" cy="4872794"/>
            <a:chOff x="8676456" y="1124744"/>
            <a:chExt cx="467544" cy="4872794"/>
          </a:xfrm>
        </p:grpSpPr>
        <p:sp>
          <p:nvSpPr>
            <p:cNvPr id="14" name="מלבן מעוגל 13"/>
            <p:cNvSpPr/>
            <p:nvPr/>
          </p:nvSpPr>
          <p:spPr>
            <a:xfrm>
              <a:off x="8676456" y="1124744"/>
              <a:ext cx="467544" cy="936104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תנועה</a:t>
              </a:r>
            </a:p>
          </p:txBody>
        </p:sp>
        <p:sp>
          <p:nvSpPr>
            <p:cNvPr id="15" name="מלבן מעוגל 14"/>
            <p:cNvSpPr/>
            <p:nvPr userDrawn="1"/>
          </p:nvSpPr>
          <p:spPr>
            <a:xfrm>
              <a:off x="8676456" y="2060848"/>
              <a:ext cx="467544" cy="936104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מנועים</a:t>
              </a:r>
            </a:p>
          </p:txBody>
        </p:sp>
        <p:sp>
          <p:nvSpPr>
            <p:cNvPr id="16" name="מלבן מעוגל 15"/>
            <p:cNvSpPr/>
            <p:nvPr userDrawn="1"/>
          </p:nvSpPr>
          <p:spPr>
            <a:xfrm>
              <a:off x="8676456" y="2996952"/>
              <a:ext cx="467544" cy="936104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דרייברים</a:t>
              </a:r>
            </a:p>
          </p:txBody>
        </p:sp>
        <p:sp>
          <p:nvSpPr>
            <p:cNvPr id="17" name="מלבן מעוגל 16"/>
            <p:cNvSpPr/>
            <p:nvPr userDrawn="1"/>
          </p:nvSpPr>
          <p:spPr>
            <a:xfrm>
              <a:off x="8676456" y="3933056"/>
              <a:ext cx="467544" cy="936104"/>
            </a:xfrm>
            <a:prstGeom prst="roundRect">
              <a:avLst/>
            </a:prstGeom>
            <a:solidFill>
              <a:srgbClr val="95B3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השוואה</a:t>
              </a:r>
            </a:p>
          </p:txBody>
        </p:sp>
        <p:sp>
          <p:nvSpPr>
            <p:cNvPr id="18" name="מלבן מעוגל 17"/>
            <p:cNvSpPr/>
            <p:nvPr userDrawn="1"/>
          </p:nvSpPr>
          <p:spPr>
            <a:xfrm>
              <a:off x="8676456" y="4869160"/>
              <a:ext cx="467544" cy="1128378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הנעה קווית</a:t>
              </a:r>
            </a:p>
          </p:txBody>
        </p:sp>
      </p:grpSp>
      <p:sp>
        <p:nvSpPr>
          <p:cNvPr id="19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3845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מלבן מעוגל 13"/>
          <p:cNvSpPr/>
          <p:nvPr/>
        </p:nvSpPr>
        <p:spPr>
          <a:xfrm>
            <a:off x="8676456" y="1124744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תנועה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8676456" y="2060848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מנועים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8676456" y="2996952"/>
            <a:ext cx="467544" cy="936104"/>
          </a:xfrm>
          <a:prstGeom prst="roundRect">
            <a:avLst/>
          </a:prstGeom>
          <a:solidFill>
            <a:srgbClr val="95B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דרייברים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8676456" y="3933056"/>
            <a:ext cx="467544" cy="936104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השוואה</a:t>
            </a:r>
          </a:p>
        </p:txBody>
      </p:sp>
      <p:sp>
        <p:nvSpPr>
          <p:cNvPr id="18" name="מלבן מעוגל 17"/>
          <p:cNvSpPr/>
          <p:nvPr/>
        </p:nvSpPr>
        <p:spPr>
          <a:xfrm>
            <a:off x="8676456" y="4869160"/>
            <a:ext cx="467544" cy="1128378"/>
          </a:xfrm>
          <a:prstGeom prst="roundRect">
            <a:avLst/>
          </a:prstGeom>
          <a:solidFill>
            <a:srgbClr val="C4D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sz="1200" dirty="0">
                <a:solidFill>
                  <a:srgbClr val="002060"/>
                </a:solidFill>
              </a:rPr>
              <a:t>הנעה קווית</a:t>
            </a:r>
          </a:p>
        </p:txBody>
      </p:sp>
      <p:sp>
        <p:nvSpPr>
          <p:cNvPr id="19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627784" y="191513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79075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D441-33AD-45E9-BB3E-F86ABED330C3}" type="datetime1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86F3-5A41-459A-91A3-A1CC876C59D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8676456" y="1124744"/>
            <a:ext cx="467544" cy="4872794"/>
            <a:chOff x="8676456" y="1124744"/>
            <a:chExt cx="467544" cy="4872794"/>
          </a:xfrm>
        </p:grpSpPr>
        <p:sp>
          <p:nvSpPr>
            <p:cNvPr id="14" name="מלבן מעוגל 13"/>
            <p:cNvSpPr/>
            <p:nvPr/>
          </p:nvSpPr>
          <p:spPr>
            <a:xfrm>
              <a:off x="8676456" y="1124744"/>
              <a:ext cx="467544" cy="936104"/>
            </a:xfrm>
            <a:prstGeom prst="roundRect">
              <a:avLst/>
            </a:prstGeom>
            <a:solidFill>
              <a:srgbClr val="95B3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תנועה</a:t>
              </a:r>
            </a:p>
          </p:txBody>
        </p:sp>
        <p:sp>
          <p:nvSpPr>
            <p:cNvPr id="15" name="מלבן מעוגל 14"/>
            <p:cNvSpPr/>
            <p:nvPr userDrawn="1"/>
          </p:nvSpPr>
          <p:spPr>
            <a:xfrm>
              <a:off x="8676456" y="2060848"/>
              <a:ext cx="467544" cy="936104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מנועים</a:t>
              </a:r>
            </a:p>
          </p:txBody>
        </p:sp>
        <p:sp>
          <p:nvSpPr>
            <p:cNvPr id="16" name="מלבן מעוגל 15"/>
            <p:cNvSpPr/>
            <p:nvPr userDrawn="1"/>
          </p:nvSpPr>
          <p:spPr>
            <a:xfrm>
              <a:off x="8676456" y="2996952"/>
              <a:ext cx="467544" cy="936104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דרייברים</a:t>
              </a:r>
            </a:p>
          </p:txBody>
        </p:sp>
        <p:sp>
          <p:nvSpPr>
            <p:cNvPr id="17" name="מלבן מעוגל 16"/>
            <p:cNvSpPr/>
            <p:nvPr userDrawn="1"/>
          </p:nvSpPr>
          <p:spPr>
            <a:xfrm>
              <a:off x="8676456" y="3933056"/>
              <a:ext cx="467544" cy="936104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השוואה</a:t>
              </a:r>
            </a:p>
          </p:txBody>
        </p:sp>
        <p:sp>
          <p:nvSpPr>
            <p:cNvPr id="18" name="מלבן מעוגל 17"/>
            <p:cNvSpPr/>
            <p:nvPr userDrawn="1"/>
          </p:nvSpPr>
          <p:spPr>
            <a:xfrm>
              <a:off x="8676456" y="4869160"/>
              <a:ext cx="467544" cy="1128378"/>
            </a:xfrm>
            <a:prstGeom prst="roundRect">
              <a:avLst/>
            </a:prstGeom>
            <a:solidFill>
              <a:srgbClr val="C4D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he-IL" sz="1200" dirty="0">
                  <a:solidFill>
                    <a:srgbClr val="002060"/>
                  </a:solidFill>
                </a:rPr>
                <a:t>הנעה קווית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9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Autofit/>
          </a:bodyPr>
          <a:lstStyle/>
          <a:p>
            <a:pPr algn="l" rtl="0"/>
            <a:r>
              <a:rPr lang="en-US" dirty="0"/>
              <a:t>Adaptive Current Control Method</a:t>
            </a:r>
            <a:endParaRPr lang="he-IL" dirty="0"/>
          </a:p>
        </p:txBody>
      </p:sp>
      <p:sp>
        <p:nvSpPr>
          <p:cNvPr id="4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By Yaron Zimmerman</a:t>
            </a:r>
          </a:p>
          <a:p>
            <a:pPr rtl="0"/>
            <a:r>
              <a:rPr lang="en-US" dirty="0"/>
              <a:t>April 2025</a:t>
            </a:r>
          </a:p>
          <a:p>
            <a:pPr rtl="0"/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pPr algn="l" rtl="0"/>
            <a:r>
              <a:rPr sz="3600" dirty="0"/>
              <a:t>Approach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Nonlinear state-space model with 3 states: current, resistance, env. Resistance</a:t>
                </a:r>
              </a:p>
              <a:p>
                <a:pPr lvl="1" algn="l" rtl="0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endParaRPr lang="ar-AE" dirty="0"/>
              </a:p>
              <a:p>
                <a:pPr algn="l" rtl="0"/>
                <a:r>
                  <a:rPr lang="en-US" dirty="0"/>
                  <a:t>Use EKF and UKF for real-time estimation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pPr algn="l" rtl="0"/>
            <a:r>
              <a:rPr sz="3200" dirty="0"/>
              <a:t>Extended Kalman Filter (EKF)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Linearizes model at each step</a:t>
            </a:r>
          </a:p>
          <a:p>
            <a:pPr algn="l" rtl="0"/>
            <a:r>
              <a:rPr dirty="0"/>
              <a:t>Prediction and correction steps</a:t>
            </a:r>
          </a:p>
          <a:p>
            <a:pPr algn="l" rtl="0"/>
            <a:r>
              <a:rPr dirty="0"/>
              <a:t>Discretization via Jacobians</a:t>
            </a:r>
          </a:p>
        </p:txBody>
      </p:sp>
    </p:spTree>
    <p:extLst>
      <p:ext uri="{BB962C8B-B14F-4D97-AF65-F5344CB8AC3E}">
        <p14:creationId xmlns:p14="http://schemas.microsoft.com/office/powerpoint/2010/main" val="24711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842992" cy="1143000"/>
          </a:xfrm>
        </p:spPr>
        <p:txBody>
          <a:bodyPr/>
          <a:lstStyle/>
          <a:p>
            <a:pPr algn="l" rtl="0"/>
            <a:r>
              <a:rPr lang="en-US" sz="3200" dirty="0"/>
              <a:t>Extended Kalman Filter (EKF)</a:t>
            </a:r>
            <a:endParaRPr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70028-9034-DF3B-1C79-6ABA3501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4856318" cy="2459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10575-2E37-9FDD-217D-57A577A6E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3" y="1688532"/>
            <a:ext cx="3600400" cy="110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CA2B3-1FBE-1DD3-8711-596F458A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665" y="1808567"/>
            <a:ext cx="4248472" cy="9836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1143000"/>
          </a:xfrm>
        </p:spPr>
        <p:txBody>
          <a:bodyPr/>
          <a:lstStyle/>
          <a:p>
            <a:pPr algn="l" rtl="0"/>
            <a:r>
              <a:rPr sz="3200" dirty="0"/>
              <a:t>Unscented Kalman Filter (UKF)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Statistical linearization via sigma points</a:t>
            </a:r>
          </a:p>
          <a:p>
            <a:pPr algn="l" rtl="0"/>
            <a:r>
              <a:rPr dirty="0"/>
              <a:t>Better performance with nonlinear systems</a:t>
            </a:r>
          </a:p>
          <a:p>
            <a:pPr algn="l" rtl="0"/>
            <a:r>
              <a:rPr dirty="0"/>
              <a:t>More robust during transients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F0CA7-8921-F44B-460F-107D4476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12" y="3645024"/>
            <a:ext cx="3115110" cy="21624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1143000"/>
          </a:xfrm>
        </p:spPr>
        <p:txBody>
          <a:bodyPr/>
          <a:lstStyle/>
          <a:p>
            <a:pPr algn="l" rtl="0"/>
            <a:r>
              <a:rPr sz="3200" dirty="0"/>
              <a:t>Unscented Kalman Filter (UKF)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EEF24-8497-5356-8F1F-2D04DB84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41" y="1516125"/>
            <a:ext cx="5873204" cy="161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357C3-194F-0152-46C0-B08F29DB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7" y="3133348"/>
            <a:ext cx="3250704" cy="9366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CC87F6-4FBD-564E-72D8-86B63DD58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73" y="5527841"/>
            <a:ext cx="2729291" cy="3682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9B064-691B-BFCB-9971-C2AF789F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9B082-C243-0540-286F-4FCE81152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56" y="4141525"/>
            <a:ext cx="6083475" cy="13768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240BF-8531-1D22-C125-5CF04A21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968-A9AF-9870-B66C-054FEC81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1143000"/>
          </a:xfrm>
        </p:spPr>
        <p:txBody>
          <a:bodyPr/>
          <a:lstStyle/>
          <a:p>
            <a:pPr algn="l" rtl="0"/>
            <a:r>
              <a:rPr sz="3200" dirty="0"/>
              <a:t>Unscented Kalman Filter (UKF)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A8D29-71EA-9CF7-83CA-D448FD21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22756"/>
            <a:ext cx="7740352" cy="40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5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pPr algn="l" rtl="0"/>
            <a:r>
              <a:rPr sz="3600" dirty="0"/>
              <a:t>Simulation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973" y="4221088"/>
                <a:ext cx="8229600" cy="161704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/>
                  <a:t>Square wave reference current input</a:t>
                </a:r>
              </a:p>
              <a:p>
                <a:pPr algn="l" rtl="0"/>
                <a:r>
                  <a:rPr lang="en-US" dirty="0"/>
                  <a:t>Adaptive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he-IL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Simulation parameters from paper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973" y="4221088"/>
                <a:ext cx="8229600" cy="1617043"/>
              </a:xfrm>
              <a:blipFill>
                <a:blip r:embed="rId3"/>
                <a:stretch>
                  <a:fillRect l="-1333" t="-6015" b="-101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7C7521-367B-5F6C-62A8-F9729155C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196165"/>
            <a:ext cx="5040560" cy="2881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E4D80-BCD5-5BE4-AA02-E31CC01AA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73" y="2097540"/>
            <a:ext cx="2873307" cy="20978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6012160" cy="1143000"/>
          </a:xfrm>
        </p:spPr>
        <p:txBody>
          <a:bodyPr/>
          <a:lstStyle/>
          <a:p>
            <a:pPr algn="l" rtl="0"/>
            <a:r>
              <a:rPr sz="3200" dirty="0"/>
              <a:t>Resistance Estimation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 algn="l" rtl="0"/>
            <a:r>
              <a:rPr dirty="0"/>
              <a:t>Both EKF and UKF estimate resistance accurately</a:t>
            </a:r>
          </a:p>
          <a:p>
            <a:pPr algn="l" rtl="0"/>
            <a:r>
              <a:rPr dirty="0"/>
              <a:t>UKF outperforms EKF in convergence and error margin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8B406-D13B-0385-C246-328A7584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35313"/>
            <a:ext cx="3960440" cy="2747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2F5CC-76AB-1DC9-FEAA-FE1B9AF04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" y="1435313"/>
            <a:ext cx="3754760" cy="27404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228184" cy="1143000"/>
          </a:xfrm>
        </p:spPr>
        <p:txBody>
          <a:bodyPr/>
          <a:lstStyle/>
          <a:p>
            <a:pPr algn="l" rtl="0"/>
            <a:r>
              <a:rPr sz="3600" dirty="0"/>
              <a:t>Current Response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8589"/>
            <a:ext cx="8229600" cy="1473027"/>
          </a:xfrm>
        </p:spPr>
        <p:txBody>
          <a:bodyPr/>
          <a:lstStyle/>
          <a:p>
            <a:pPr algn="l" rtl="0"/>
            <a:r>
              <a:rPr dirty="0"/>
              <a:t>Improved current tracking after estimation convergence</a:t>
            </a:r>
          </a:p>
          <a:p>
            <a:pPr algn="l" rtl="0"/>
            <a:r>
              <a:rPr dirty="0"/>
              <a:t>Adaptive controller enhances system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6FA05-2987-22B7-929E-C30654C8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452646"/>
            <a:ext cx="4176464" cy="31413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pPr algn="l" rtl="0"/>
            <a:r>
              <a:rPr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Online estimation enables adaptive current control</a:t>
            </a:r>
            <a:r>
              <a:rPr lang="en-US" dirty="0"/>
              <a:t>.</a:t>
            </a:r>
            <a:endParaRPr dirty="0"/>
          </a:p>
          <a:p>
            <a:pPr algn="l" rtl="0"/>
            <a:r>
              <a:rPr dirty="0"/>
              <a:t>EKF and UKF are effective; UKF performs better</a:t>
            </a:r>
            <a:r>
              <a:rPr lang="en-US" dirty="0"/>
              <a:t>.</a:t>
            </a:r>
            <a:endParaRPr dirty="0"/>
          </a:p>
          <a:p>
            <a:pPr algn="l" rtl="0"/>
            <a:r>
              <a:rPr dirty="0"/>
              <a:t>Robust under dynamic conditions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It may also be used to estimate the motor’s coil temperature.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pPr algn="l" rtl="0"/>
            <a:r>
              <a:rPr dirty="0"/>
              <a:t>Motivation &amp;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DCBL coil resistance varies with temperature (up to 50%)</a:t>
            </a:r>
          </a:p>
          <a:p>
            <a:pPr algn="l" rtl="0"/>
            <a:r>
              <a:rPr dirty="0"/>
              <a:t>Affects closed-loop current control performance</a:t>
            </a:r>
          </a:p>
          <a:p>
            <a:pPr algn="l" rtl="0"/>
            <a:r>
              <a:rPr dirty="0"/>
              <a:t>Traditional PI controllers fail under low sample rates or fast dynamics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8EC3-1EB7-C638-92BF-D52CA540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243983"/>
            <a:ext cx="6130754" cy="1143000"/>
          </a:xfrm>
        </p:spPr>
        <p:txBody>
          <a:bodyPr/>
          <a:lstStyle/>
          <a:p>
            <a:pPr algn="l" rtl="0"/>
            <a:r>
              <a:rPr lang="en-US" sz="3200" dirty="0"/>
              <a:t>Introduction for current control</a:t>
            </a:r>
            <a:endParaRPr lang="en-IL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83B-C3B2-267A-67A0-DADA79C2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7ED79-40CE-08BA-7409-CB32A3B534B2}"/>
              </a:ext>
            </a:extLst>
          </p:cNvPr>
          <p:cNvGrpSpPr/>
          <p:nvPr/>
        </p:nvGrpSpPr>
        <p:grpSpPr>
          <a:xfrm>
            <a:off x="5868144" y="1673571"/>
            <a:ext cx="2520280" cy="2175275"/>
            <a:chOff x="7382483" y="2345883"/>
            <a:chExt cx="3254342" cy="2736304"/>
          </a:xfrm>
        </p:grpSpPr>
        <p:pic>
          <p:nvPicPr>
            <p:cNvPr id="6" name="Picture 2" descr="C:\Users\ArM\Dropbox\motion systems course\images.jpg">
              <a:extLst>
                <a:ext uri="{FF2B5EF4-FFF2-40B4-BE49-F238E27FC236}">
                  <a16:creationId xmlns:a16="http://schemas.microsoft.com/office/drawing/2014/main" id="{B043979D-A452-D15B-6E9D-FA7C16E63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483" y="2345883"/>
              <a:ext cx="3254342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6DA437-678B-5578-63CB-3A681A855C14}"/>
                </a:ext>
              </a:extLst>
            </p:cNvPr>
            <p:cNvSpPr txBox="1"/>
            <p:nvPr/>
          </p:nvSpPr>
          <p:spPr>
            <a:xfrm>
              <a:off x="8498257" y="3372325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O</a:t>
              </a:r>
            </a:p>
          </p:txBody>
        </p:sp>
      </p:grpSp>
      <p:pic>
        <p:nvPicPr>
          <p:cNvPr id="8" name="Picture 2" descr="C:\Users\ArM\Dropbox\motion systems course\BLDCControl.gif">
            <a:extLst>
              <a:ext uri="{FF2B5EF4-FFF2-40B4-BE49-F238E27FC236}">
                <a16:creationId xmlns:a16="http://schemas.microsoft.com/office/drawing/2014/main" id="{D5EE602E-0196-FE39-ED7B-351F45C061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6" y="2132856"/>
            <a:ext cx="4509120" cy="24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2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13E0-C87E-904E-4DE6-516B1933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D6BA-849A-97AC-5142-04BD01D0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pPr algn="l" rtl="0"/>
            <a:r>
              <a:rPr lang="en-US" sz="3600" dirty="0"/>
              <a:t>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562CA-E4A7-2DC9-3C23-6492B8417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3645667"/>
                <a:ext cx="3600400" cy="1905075"/>
              </a:xfrm>
            </p:spPr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IL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kern="100" smtClean="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kern="100" smtClean="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kern="100" smtClean="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𝑏𝑢𝑠</m:t>
                            </m:r>
                          </m:sub>
                        </m:sSub>
                      </m:num>
                      <m:den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𝐿𝑠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IL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L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IL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IL" sz="2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L" sz="2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562CA-E4A7-2DC9-3C23-6492B8417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645667"/>
                <a:ext cx="3600400" cy="1905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FC77A8A-DADC-9A73-8E9B-16189E23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4" y="1307258"/>
            <a:ext cx="5298727" cy="2100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EDB450-391E-D868-B8B8-F0C4D4FDE4A1}"/>
                  </a:ext>
                </a:extLst>
              </p:cNvPr>
              <p:cNvSpPr txBox="1"/>
              <p:nvPr/>
            </p:nvSpPr>
            <p:spPr>
              <a:xfrm>
                <a:off x="4572000" y="3789040"/>
                <a:ext cx="3456384" cy="121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en-US" sz="1800" dirty="0"/>
              </a:p>
              <a:p>
                <a:pPr lvl="1" algn="l" rtl="0"/>
                <a:endParaRPr lang="he-IL" sz="1800" dirty="0"/>
              </a:p>
              <a:p>
                <a:pPr lvl="1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L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𝑏𝑢𝑠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EDB450-391E-D868-B8B8-F0C4D4FDE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89040"/>
                <a:ext cx="3456384" cy="1211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F72F25-C24D-43CE-24BA-90AA69C7C114}"/>
                  </a:ext>
                </a:extLst>
              </p:cNvPr>
              <p:cNvSpPr txBox="1"/>
              <p:nvPr/>
            </p:nvSpPr>
            <p:spPr>
              <a:xfrm>
                <a:off x="4024469" y="5105396"/>
                <a:ext cx="4572000" cy="49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I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L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L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 </a:t>
                </a:r>
                <a:endParaRPr lang="en-IL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F72F25-C24D-43CE-24BA-90AA69C7C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69" y="5105396"/>
                <a:ext cx="4572000" cy="497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pPr algn="l" rtl="0"/>
            <a:r>
              <a:rPr sz="3600" dirty="0"/>
              <a:t>Why Estimation is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Large resistance variations break traditional tuning</a:t>
            </a:r>
          </a:p>
          <a:p>
            <a:pPr algn="l" rtl="0"/>
            <a:r>
              <a:rPr dirty="0"/>
              <a:t>Online estimation allows dynamic gain adjustment</a:t>
            </a:r>
          </a:p>
        </p:txBody>
      </p:sp>
    </p:spTree>
    <p:extLst>
      <p:ext uri="{BB962C8B-B14F-4D97-AF65-F5344CB8AC3E}">
        <p14:creationId xmlns:p14="http://schemas.microsoft.com/office/powerpoint/2010/main" val="229375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pPr algn="l" rtl="0"/>
            <a:r>
              <a:rPr dirty="0"/>
              <a:t>Proposed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Online estimation of coil resistance using Kalman Filters</a:t>
            </a:r>
          </a:p>
          <a:p>
            <a:pPr algn="l" rtl="0"/>
            <a:r>
              <a:rPr dirty="0"/>
              <a:t>Adaptive tuning of PI controller gain (</a:t>
            </a:r>
            <a:r>
              <a:rPr dirty="0" err="1"/>
              <a:t>kI</a:t>
            </a:r>
            <a:r>
              <a:rPr dirty="0"/>
              <a:t>)</a:t>
            </a:r>
          </a:p>
          <a:p>
            <a:pPr algn="l" rtl="0"/>
            <a:r>
              <a:rPr dirty="0"/>
              <a:t>Modeling based on coupled electrical and thermal dynamics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EECE-AF94-1203-D643-F7CEA8FF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054" y="241081"/>
            <a:ext cx="6213376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Dynamics modeling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AFBF7-75C9-153A-F97F-5045EFD4B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4081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L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𝑏𝑢𝑠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b="0" dirty="0"/>
              </a:p>
              <a:p>
                <a:pPr algn="l" rtl="0"/>
                <a:endParaRPr lang="en-US" sz="2400" b="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l" rtl="0"/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  <m:acc>
                      <m:accPr>
                        <m:chr m:val="̇"/>
                        <m:ctrlPr>
                          <a:rPr lang="en-IL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l" rtl="0"/>
                <a:endParaRPr lang="he-IL" sz="24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̇"/>
                          <m:ctrlPr>
                            <a:rPr lang="en-IL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AFBF7-75C9-153A-F97F-5045EFD4B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4081"/>
                <a:ext cx="8229600" cy="4525963"/>
              </a:xfrm>
              <a:blipFill>
                <a:blip r:embed="rId2"/>
                <a:stretch>
                  <a:fillRect l="-815" t="-4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D3F60-7934-9D34-2DC3-11311BBC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39099-C70B-80FD-F8DC-EA2527707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57" y="1165383"/>
            <a:ext cx="2356570" cy="9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7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pPr algn="l" rtl="0"/>
            <a:r>
              <a:rPr dirty="0"/>
              <a:t>State-Space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States: I, R, RE; Inputs: control voltage, speed</a:t>
            </a:r>
          </a:p>
          <a:p>
            <a:pPr algn="l" rtl="0"/>
            <a:r>
              <a:rPr dirty="0"/>
              <a:t>Includes process and measurement noise</a:t>
            </a:r>
          </a:p>
          <a:p>
            <a:pPr algn="l" rtl="0"/>
            <a:r>
              <a:rPr dirty="0"/>
              <a:t>Formulated for EKF/UKF estimation</a:t>
            </a:r>
          </a:p>
        </p:txBody>
      </p:sp>
    </p:spTree>
    <p:extLst>
      <p:ext uri="{BB962C8B-B14F-4D97-AF65-F5344CB8AC3E}">
        <p14:creationId xmlns:p14="http://schemas.microsoft.com/office/powerpoint/2010/main" val="347048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72DB-A9C6-458F-2AB0-AC3FC55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698" y="227013"/>
            <a:ext cx="6213376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Non-linear state functions</a:t>
            </a:r>
            <a:endParaRPr lang="en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1CD20-1113-A592-DDAF-E6D7E0BD7A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9723" y="1368169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𝑏𝑢𝑠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𝐵𝐸𝑀𝐹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lvl="1" algn="l" rtl="0"/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lvl="1" algn="l" rtl="0"/>
                <a:endParaRPr lang="en-US" sz="2200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dirty="0"/>
              </a:p>
              <a:p>
                <a:pPr lvl="1" algn="l" rtl="0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1CD20-1113-A592-DDAF-E6D7E0BD7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723" y="1368169"/>
                <a:ext cx="8229600" cy="4525963"/>
              </a:xfrm>
              <a:blipFill>
                <a:blip r:embed="rId2"/>
                <a:stretch>
                  <a:fillRect l="-1037" t="-4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A610E-6472-0EF3-8201-E35C3620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3528-FF1D-4F66-8094-FEB280571E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3"/>
      </p:ext>
    </p:extLst>
  </p:cSld>
  <p:clrMapOvr>
    <a:masterClrMapping/>
  </p:clrMapOvr>
</p:sld>
</file>

<file path=ppt/theme/theme1.xml><?xml version="1.0" encoding="utf-8"?>
<a:theme xmlns:a="http://schemas.openxmlformats.org/drawingml/2006/main" name="מערכות בקר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מערכות בקרה 1 מנועי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מערכות בקרה 1 מנוע קוו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מערכות בקרה 1 השווא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מערכות בקרה 1 ללא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מערכות בקרה 1 דרייברי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מערכות בקרה 1 יצירת תנוע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25024</TotalTime>
  <Words>443</Words>
  <Application>Microsoft Office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מערכות בקרה</vt:lpstr>
      <vt:lpstr>מערכות בקרה 1 מנועים</vt:lpstr>
      <vt:lpstr>מערכות בקרה 1 מנוע קווי</vt:lpstr>
      <vt:lpstr>מערכות בקרה 1 השוואה</vt:lpstr>
      <vt:lpstr>מערכות בקרה 1 ללא</vt:lpstr>
      <vt:lpstr>מערכות בקרה 1 דרייברים</vt:lpstr>
      <vt:lpstr>מערכות בקרה 1 יצירת תנועה</vt:lpstr>
      <vt:lpstr>Adaptive Current Control Method</vt:lpstr>
      <vt:lpstr>Motivation &amp; Problem</vt:lpstr>
      <vt:lpstr>Introduction for current control</vt:lpstr>
      <vt:lpstr>Model</vt:lpstr>
      <vt:lpstr>Why Estimation is Needed</vt:lpstr>
      <vt:lpstr>Proposed Solution</vt:lpstr>
      <vt:lpstr>Dynamics modeling</vt:lpstr>
      <vt:lpstr>State-Space Model</vt:lpstr>
      <vt:lpstr>Non-linear state functions</vt:lpstr>
      <vt:lpstr>Approach Overview</vt:lpstr>
      <vt:lpstr>Extended Kalman Filter (EKF)</vt:lpstr>
      <vt:lpstr>Extended Kalman Filter (EKF)</vt:lpstr>
      <vt:lpstr>Unscented Kalman Filter (UKF)</vt:lpstr>
      <vt:lpstr>Unscented Kalman Filter (UKF)</vt:lpstr>
      <vt:lpstr>Unscented Kalman Filter (UKF)</vt:lpstr>
      <vt:lpstr>Simulation Setup</vt:lpstr>
      <vt:lpstr>Resistance Estimation Results</vt:lpstr>
      <vt:lpstr>Current Response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Yaron</dc:creator>
  <cp:lastModifiedBy>Yaron Zimmerman</cp:lastModifiedBy>
  <cp:revision>1513</cp:revision>
  <dcterms:created xsi:type="dcterms:W3CDTF">2013-03-10T13:21:33Z</dcterms:created>
  <dcterms:modified xsi:type="dcterms:W3CDTF">2025-04-26T10:55:30Z</dcterms:modified>
</cp:coreProperties>
</file>